
<file path=[Content_Types].xml><?xml version="1.0" encoding="utf-8"?>
<Types xmlns="http://schemas.openxmlformats.org/package/2006/content-types">
  <Override PartName="/ppt/slides/slide30.xml" ContentType="application/vnd.openxmlformats-officedocument.presentationml.slide+xml"/>
  <Override PartName="/ppt/slides/slide88.xml" ContentType="application/vnd.openxmlformats-officedocument.presentationml.slide+xml"/>
  <Override PartName="/ppt/notesSlides/notesSlide69.xml" ContentType="application/vnd.openxmlformats-officedocument.presentationml.notesSlide+xml"/>
  <Override PartName="/ppt/slides/slide24.xml" ContentType="application/vnd.openxmlformats-officedocument.presentationml.slide+xml"/>
  <Override PartName="/ppt/embeddings/Microsoft_Equation9.bin" ContentType="application/vnd.openxmlformats-officedocument.oleObject"/>
  <Override PartName="/ppt/embeddings/Microsoft_Equation59.bin" ContentType="application/vnd.openxmlformats-officedocument.oleObject"/>
  <Override PartName="/ppt/slides/slide72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66.xml" ContentType="application/vnd.openxmlformats-officedocument.presentationml.slide+xml"/>
  <Override PartName="/ppt/embeddings/Microsoft_Equation37.bin" ContentType="application/vnd.openxmlformats-officedocument.oleObject"/>
  <Override PartName="/ppt/slides/slide50.xml" ContentType="application/vnd.openxmlformats-officedocument.presentationml.slide+xml"/>
  <Override PartName="/ppt/slides/slide112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89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16.xml" ContentType="application/vnd.openxmlformats-officedocument.presentationml.notesSlide+xml"/>
  <Override PartName="/ppt/embeddings/Microsoft_Equation15.bin" ContentType="application/vnd.openxmlformats-officedocument.oleObject"/>
  <Override PartName="/ppt/notesSlides/notesSlide67.xml" ContentType="application/vnd.openxmlformats-officedocument.presentationml.notesSlide+xml"/>
  <Override PartName="/ppt/slides/slide86.xml" ContentType="application/vnd.openxmlformats-officedocument.presentationml.slide+xml"/>
  <Override PartName="/ppt/slides/slide22.xml" ContentType="application/vnd.openxmlformats-officedocument.presentationml.slide+xml"/>
  <Override PartName="/ppt/embeddings/Microsoft_Equation7.bin" ContentType="application/vnd.openxmlformats-officedocument.oleObject"/>
  <Override PartName="/ppt/embeddings/Microsoft_Equation57.bin" ContentType="application/vnd.openxmlformats-officedocument.oleObject"/>
  <Override PartName="/ppt/notesSlides/notesSlide45.xml" ContentType="application/vnd.openxmlformats-officedocument.presentationml.notesSlide+xml"/>
  <Override PartName="/ppt/slides/slide64.xml" ContentType="application/vnd.openxmlformats-officedocument.presentationml.slide+xml"/>
  <Override PartName="/ppt/embeddings/Microsoft_Equation35.bin" ContentType="application/vnd.openxmlformats-officedocument.oleObject"/>
  <Default Extension="xml" ContentType="application/xml"/>
  <Override PartName="/ppt/slides/slide11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7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108.xml" ContentType="application/vnd.openxmlformats-officedocument.presentationml.notesSlide+xml"/>
  <Override PartName="/ppt/embeddings/Microsoft_Equation13.bin" ContentType="application/vnd.openxmlformats-officedocument.oleObject"/>
  <Override PartName="/ppt/notesSlides/notesSlide65.xml" ContentType="application/vnd.openxmlformats-officedocument.presentationml.notes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notesSlides/notesSlide59.xml" ContentType="application/vnd.openxmlformats-officedocument.presentationml.notesSlide+xml"/>
  <Override PartName="/ppt/embeddings/Microsoft_Equation5.bin" ContentType="application/vnd.openxmlformats-officedocument.oleObject"/>
  <Override PartName="/ppt/embeddings/Microsoft_Equation55.bin" ContentType="application/vnd.openxmlformats-officedocument.oleObject"/>
  <Override PartName="/ppt/embeddings/Microsoft_Equation49.bin" ContentType="application/vnd.openxmlformats-officedocument.oleObject"/>
  <Override PartName="/ppt/notesSlides/notesSlide43.xml" ContentType="application/vnd.openxmlformats-officedocument.presentationml.notesSlide+xml"/>
  <Override PartName="/ppt/slides/slide62.xml" ContentType="application/vnd.openxmlformats-officedocument.presentationml.slide+xml"/>
  <Override PartName="/ppt/embeddings/Microsoft_Equation33.bin" ContentType="application/vnd.openxmlformats-officedocument.oleObject"/>
  <Override PartName="/ppt/notesSlides/notesSlide85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40.xml" ContentType="application/vnd.openxmlformats-officedocument.presentationml.slide+xml"/>
  <Override PartName="/ppt/slides/slide10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79.xml" ContentType="application/vnd.openxmlformats-officedocument.presentationml.notesSlide+xml"/>
  <Default Extension="jpeg" ContentType="image/jpeg"/>
  <Override PartName="/ppt/embeddings/Microsoft_Equation11.bin" ContentType="application/vnd.openxmlformats-officedocument.oleObject"/>
  <Override PartName="/ppt/embeddings/Microsoft_Equation69.bin" ContentType="application/vnd.openxmlformats-officedocument.oleObject"/>
  <Override PartName="/ppt/notesSlides/notesSlide63.xml" ContentType="application/vnd.openxmlformats-officedocument.presentationml.notesSlide+xml"/>
  <Override PartName="/ppt/slides/slide82.xml" ContentType="application/vnd.openxmlformats-officedocument.presentationml.slide+xml"/>
  <Override PartName="/ppt/notesSlides/notesSlide106.xml" ContentType="application/vnd.openxmlformats-officedocument.presentationml.notesSlide+xml"/>
  <Override PartName="/ppt/notesSlides/notesSlide57.xml" ContentType="application/vnd.openxmlformats-officedocument.presentationml.notesSlide+xml"/>
  <Override PartName="/ppt/embeddings/Microsoft_Equation3.bin" ContentType="application/vnd.openxmlformats-officedocument.oleObject"/>
  <Override PartName="/ppt/embeddings/Microsoft_Equation53.bin" ContentType="application/vnd.openxmlformats-officedocument.oleObject"/>
  <Override PartName="/docProps/app.xml" ContentType="application/vnd.openxmlformats-officedocument.extended-properties+xml"/>
  <Override PartName="/ppt/embeddings/Microsoft_Equation47.bin" ContentType="application/vnd.openxmlformats-officedocument.oleObject"/>
  <Override PartName="/ppt/slides/slide109.xml" ContentType="application/vnd.openxmlformats-officedocument.presentationml.slide+xml"/>
  <Override PartName="/ppt/slides/slide60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99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35.xml" ContentType="application/vnd.openxmlformats-officedocument.presentationml.notesSlide+xml"/>
  <Override PartName="/ppt/embeddings/Microsoft_Equation31.bin" ContentType="application/vnd.openxmlformats-officedocument.oleObject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Override PartName="/ppt/embeddings/Microsoft_Equation25.bin" ContentType="application/vnd.openxmlformats-officedocument.oleObject"/>
  <Override PartName="/ppt/slides/slide100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77.xml" ContentType="application/vnd.openxmlformats-officedocument.presentationml.notes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notesSlides/notesSlide104.xml" ContentType="application/vnd.openxmlformats-officedocument.presentationml.notesSlide+xml"/>
  <Override PartName="/ppt/embeddings/Microsoft_Equation67.bin" ContentType="application/vnd.openxmlformats-officedocument.oleObject"/>
  <Override PartName="/ppt/notesSlides/notesSlide61.xml" ContentType="application/vnd.openxmlformats-officedocument.presentationml.notesSlide+xml"/>
  <Override PartName="/ppt/slides/slide80.xml" ContentType="application/vnd.openxmlformats-officedocument.presentationml.slide+xml"/>
  <Override PartName="/ppt/notesSlides/notesSlide55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51.bin" ContentType="application/vnd.openxmlformats-officedocument.oleObject"/>
  <Override PartName="/ppt/embeddings/Microsoft_Equation45.bin" ContentType="application/vnd.openxmlformats-officedocument.oleObject"/>
  <Override PartName="/ppt/slides/slide107.xml" ContentType="application/vnd.openxmlformats-officedocument.presentationml.slide+xml"/>
  <Override PartName="/ppt/notesSlides/notesSlide97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s/slide39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81.xml" ContentType="application/vnd.openxmlformats-officedocument.presentationml.notesSlide+xml"/>
  <Override PartName="/ppt/embeddings/Microsoft_Equation23.bin" ContentType="application/vnd.openxmlformats-officedocument.oleObject"/>
  <Override PartName="/ppt/notesSlides/notesSlide3.xml" ContentType="application/vnd.openxmlformats-officedocument.presentationml.notesSlide+xml"/>
  <Override PartName="/ppt/slides/slide94.xml" ContentType="application/vnd.openxmlformats-officedocument.presentationml.slide+xml"/>
  <Override PartName="/ppt/embeddings/Microsoft_Equation71.bin" ContentType="application/vnd.openxmlformats-officedocument.oleObject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notesSlides/notesSlide75.xml" ContentType="application/vnd.openxmlformats-officedocument.presentationml.notesSlide+xml"/>
  <Override PartName="/ppt/notesSlides/notesSlide102.xml" ContentType="application/vnd.openxmlformats-officedocument.presentationml.notesSlide+xml"/>
  <Override PartName="/ppt/embeddings/Microsoft_Equation65.bin" ContentType="application/vnd.openxmlformats-officedocument.oleObject"/>
  <Override PartName="/ppt/slides/slide59.xml" ContentType="application/vnd.openxmlformats-officedocument.presentationml.slide+xml"/>
  <Override PartName="/ppt/notesSlides/notesSlide53.xml" ContentType="application/vnd.openxmlformats-officedocument.presentationml.notesSlide+xml"/>
  <Override PartName="/ppt/embeddings/Microsoft_Equation43.bin" ContentType="application/vnd.openxmlformats-officedocument.oleObject"/>
  <Override PartName="/ppt/slides/slide105.xml" ContentType="application/vnd.openxmlformats-officedocument.presentationml.slide+xml"/>
  <Override PartName="/ppt/notesSlides/notesSlide95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37.xml" ContentType="application/vnd.openxmlformats-officedocument.presentationml.slide+xml"/>
  <Override PartName="/ppt/notesSlides/notesSlide31.xml" ContentType="application/vnd.openxmlformats-officedocument.presentationml.notesSlide+xml"/>
  <Override PartName="/ppt/embeddings/Microsoft_Equation21.bin" ContentType="application/vnd.openxmlformats-officedocument.oleObject"/>
  <Override PartName="/ppt/slides/slide79.xml" ContentType="application/vnd.openxmlformats-officedocument.presentationml.slide+xml"/>
  <Override PartName="/ppt/slides/slide9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73.xml" ContentType="application/vnd.openxmlformats-officedocument.presentationml.notesSlide+xml"/>
  <Override PartName="/ppt/notesSlides/notesSlide100.xml" ContentType="application/vnd.openxmlformats-officedocument.presentationml.notesSlide+xml"/>
  <Override PartName="/ppt/embeddings/Microsoft_Equation63.bin" ContentType="application/vnd.openxmlformats-officedocument.oleObject"/>
  <Override PartName="/ppt/notesSlides/notesSlide38.xml" ContentType="application/vnd.openxmlformats-officedocument.presentationml.notesSlide+xml"/>
  <Override PartName="/ppt/slides/slide57.xml" ContentType="application/vnd.openxmlformats-officedocument.presentationml.slide+xml"/>
  <Override PartName="/ppt/slides/slide70.xml" ContentType="application/vnd.openxmlformats-officedocument.presentationml.slide+xml"/>
  <Override PartName="/ppt/slides/slide119.xml" ContentType="application/vnd.openxmlformats-officedocument.presentationml.slide+xml"/>
  <Override PartName="/ppt/notesSlides/notesSlide51.xml" ContentType="application/vnd.openxmlformats-officedocument.presentationml.notesSlide+xml"/>
  <Override PartName="/ppt/embeddings/Microsoft_Equation28.bin" ContentType="application/vnd.openxmlformats-officedocument.oleObject"/>
  <Override PartName="/ppt/embeddings/Microsoft_Equation41.bin" ContentType="application/vnd.openxmlformats-officedocument.oleObject"/>
  <Override PartName="/ppt/notesSlides/notesSlide8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93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35.xml" ContentType="application/vnd.openxmlformats-officedocument.presentationml.slide+xml"/>
  <Override PartName="/ppt/slides/slide29.xml" ContentType="application/vnd.openxmlformats-officedocument.presentationml.slide+xml"/>
  <Override PartName="/ppt/slides/slide77.xml" ContentType="application/vnd.openxmlformats-officedocument.presentationml.slide+xml"/>
  <Override PartName="/ppt/slides/slide90.xml" ContentType="application/vnd.openxmlformats-officedocument.presentationml.slide+xml"/>
  <Override PartName="/ppt/notesSlides/notesSlide71.xml" ContentType="application/vnd.openxmlformats-officedocument.presentationml.notes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embeddings/Microsoft_Equation61.bin" ContentType="application/vnd.openxmlformats-officedocument.oleObject"/>
  <Override PartName="/ppt/notesSlides/notesSlide36.xml" ContentType="application/vnd.openxmlformats-officedocument.presentationml.notesSlide+xml"/>
  <Override PartName="/ppt/slides/slide117.xml" ContentType="application/vnd.openxmlformats-officedocument.presentationml.slide+xml"/>
  <Override PartName="/ppt/slides/slide55.xml" ContentType="application/vnd.openxmlformats-officedocument.presentationml.slide+xml"/>
  <Override PartName="/ppt/slides/slide49.xml" ContentType="application/vnd.openxmlformats-officedocument.presentationml.slide+xml"/>
  <Override PartName="/ppt/embeddings/Microsoft_Equation26.bin" ContentType="application/vnd.openxmlformats-officedocument.oleObject"/>
  <Override PartName="/ppt/slides/slide97.xml" ContentType="application/vnd.openxmlformats-officedocument.presentationml.slide+xml"/>
  <Override PartName="/ppt/notesSlides/notesSlide9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33.xml" ContentType="application/vnd.openxmlformats-officedocument.presentationml.slide+xml"/>
  <Override PartName="/ppt/viewProps.xml" ContentType="application/vnd.openxmlformats-officedocument.presentationml.viewProps+xml"/>
  <Override PartName="/ppt/slides/slide27.xml" ContentType="application/vnd.openxmlformats-officedocument.presentationml.slide+xml"/>
  <Override PartName="/ppt/slides/slide75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s/slide69.xml" ContentType="application/vnd.openxmlformats-officedocument.presentationml.slide+xml"/>
  <Override PartName="/ppt/slides/slide53.xml" ContentType="application/vnd.openxmlformats-officedocument.presentationml.slide+xml"/>
  <Override PartName="/ppt/slides/slide115.xml" ContentType="application/vnd.openxmlformats-officedocument.presentationml.slide+xml"/>
  <Override PartName="/ppt/notesSlides/notesSlide119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47.xml" ContentType="application/vnd.openxmlformats-officedocument.presentationml.slide+xml"/>
  <Override PartName="/ppt/theme/theme1.xml" ContentType="application/vnd.openxmlformats-officedocument.theme+xml"/>
  <Override PartName="/ppt/embeddings/Microsoft_Equation18.bin" ContentType="application/vnd.openxmlformats-officedocument.oleObject"/>
  <Override PartName="/ppt/notesSlides/notesSlide12.xml" ContentType="application/vnd.openxmlformats-officedocument.presentationml.notesSlide+xml"/>
  <Override PartName="/ppt/slides/slide31.xml" ContentType="application/vnd.openxmlformats-officedocument.presentationml.slide+xml"/>
  <Override PartName="/ppt/slides/slide89.xml" ContentType="application/vnd.openxmlformats-officedocument.presentationml.slide+xml"/>
  <Override PartName="/ppt/slides/slide25.xml" ContentType="application/vnd.openxmlformats-officedocument.presentationml.slide+xml"/>
  <Override PartName="/ppt/slides/slide73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67.xml" ContentType="application/vnd.openxmlformats-officedocument.presentationml.slide+xml"/>
  <Override PartName="/ppt/embeddings/Microsoft_Equation38.bin" ContentType="application/vnd.openxmlformats-officedocument.oleObject"/>
  <Override PartName="/ppt/slides/slide51.xml" ContentType="application/vnd.openxmlformats-officedocument.presentationml.slide+xml"/>
  <Override PartName="/ppt/slides/slide113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117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45.xml" ContentType="application/vnd.openxmlformats-officedocument.presentationml.slide+xml"/>
  <Override PartName="/ppt/embeddings/Microsoft_Equation16.bin" ContentType="application/vnd.openxmlformats-officedocument.oleObject"/>
  <Override PartName="/ppt/notesSlides/notesSlide68.xml" ContentType="application/vnd.openxmlformats-officedocument.presentationml.notesSlide+xml"/>
  <Override PartName="/ppt/slides/slide87.xml" ContentType="application/vnd.openxmlformats-officedocument.presentationml.slide+xml"/>
  <Override PartName="/ppt/slides/slide23.xml" ContentType="application/vnd.openxmlformats-officedocument.presentationml.slide+xml"/>
  <Default Extension="pict" ContentType="image/pict"/>
  <Override PartName="/ppt/embeddings/Microsoft_Equation8.bin" ContentType="application/vnd.openxmlformats-officedocument.oleObject"/>
  <Override PartName="/ppt/embeddings/Microsoft_Equation58.bin" ContentType="application/vnd.openxmlformats-officedocument.oleObject"/>
  <Override PartName="/ppt/notesSlides/notesSlide46.xml" ContentType="application/vnd.openxmlformats-officedocument.presentationml.notesSlide+xml"/>
  <Override PartName="/ppt/slides/slide65.xml" ContentType="application/vnd.openxmlformats-officedocument.presentationml.slide+xml"/>
  <Override PartName="/ppt/embeddings/Microsoft_Equation36.bin" ContentType="application/vnd.openxmlformats-officedocument.oleObject"/>
  <Override PartName="/ppt/slides/slide111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88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109.xml" ContentType="application/vnd.openxmlformats-officedocument.presentationml.notesSlide+xml"/>
  <Override PartName="/ppt/embeddings/Microsoft_Equation14.bin" ContentType="application/vnd.openxmlformats-officedocument.oleObject"/>
  <Override PartName="/ppt/notesSlides/notesSlide66.xml" ContentType="application/vnd.openxmlformats-officedocument.presentationml.notesSlide+xml"/>
  <Override PartName="/ppt/slides/slide85.xml" ContentType="application/vnd.openxmlformats-officedocument.presentationml.slide+xml"/>
  <Override PartName="/ppt/slides/slide21.xml" ContentType="application/vnd.openxmlformats-officedocument.presentationml.slide+xml"/>
  <Override PartName="/ppt/embeddings/Microsoft_Equation6.bin" ContentType="application/vnd.openxmlformats-officedocument.oleObject"/>
  <Override PartName="/ppt/embeddings/Microsoft_Equation56.bin" ContentType="application/vnd.openxmlformats-officedocument.oleObject"/>
  <Override PartName="/ppt/notesMasters/notesMaster1.xml" ContentType="application/vnd.openxmlformats-officedocument.presentationml.notesMaster+xml"/>
  <Override PartName="/ppt/notesSlides/notesSlide44.xml" ContentType="application/vnd.openxmlformats-officedocument.presentationml.notesSlide+xml"/>
  <Override PartName="/ppt/slides/slide63.xml" ContentType="application/vnd.openxmlformats-officedocument.presentationml.slide+xml"/>
  <Default Extension="gif" ContentType="image/gif"/>
  <Override PartName="/ppt/embeddings/Microsoft_Equation34.bin" ContentType="application/vnd.openxmlformats-officedocument.oleObject"/>
  <Override PartName="/ppt/notesSlides/notesSlide86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1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41.xml" ContentType="application/vnd.openxmlformats-officedocument.presentationml.slide+xml"/>
  <Override PartName="/ppt/slides/slide103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107.xml" ContentType="application/vnd.openxmlformats-officedocument.presentationml.notesSlide+xml"/>
  <Override PartName="/ppt/embeddings/Microsoft_Equation12.bin" ContentType="application/vnd.openxmlformats-officedocument.oleObject"/>
  <Override PartName="/ppt/notesSlides/notesSlide64.xml" ContentType="application/vnd.openxmlformats-officedocument.presentationml.notesSlide+xml"/>
  <Override PartName="/ppt/slides/slide83.xml" ContentType="application/vnd.openxmlformats-officedocument.presentationml.slide+xml"/>
  <Override PartName="/ppt/notesSlides/notesSlide58.xml" ContentType="application/vnd.openxmlformats-officedocument.presentationml.notesSlide+xml"/>
  <Override PartName="/ppt/embeddings/Microsoft_Equation4.bin" ContentType="application/vnd.openxmlformats-officedocument.oleObject"/>
  <Override PartName="/ppt/embeddings/Microsoft_Equation54.bin" ContentType="application/vnd.openxmlformats-officedocument.oleObject"/>
  <Override PartName="/ppt/embeddings/Microsoft_Equation48.bin" ContentType="application/vnd.openxmlformats-officedocument.oleObject"/>
  <Override PartName="/ppt/notesSlides/notesSlide42.xml" ContentType="application/vnd.openxmlformats-officedocument.presentationml.notesSlide+xml"/>
  <Override PartName="/ppt/slides/slide61.xml" ContentType="application/vnd.openxmlformats-officedocument.presentationml.slide+xml"/>
  <Override PartName="/ppt/slideLayouts/slideLayout9.xml" ContentType="application/vnd.openxmlformats-officedocument.presentationml.slideLayout+xml"/>
  <Override PartName="/ppt/embeddings/Microsoft_Equation32.bin" ContentType="application/vnd.openxmlformats-officedocument.oleObject"/>
  <Override PartName="/ppt/notesSlides/notesSlide84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101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7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105.xml" ContentType="application/vnd.openxmlformats-officedocument.presentationml.notesSlide+xml"/>
  <Override PartName="/ppt/embeddings/Microsoft_Equation10.bin" ContentType="application/vnd.openxmlformats-officedocument.oleObject"/>
  <Override PartName="/ppt/embeddings/Microsoft_Equation68.bin" ContentType="application/vnd.openxmlformats-officedocument.oleObject"/>
  <Override PartName="/ppt/notesSlides/notesSlide62.xml" ContentType="application/vnd.openxmlformats-officedocument.presentationml.notesSlide+xml"/>
  <Override PartName="/ppt/slides/slide81.xml" ContentType="application/vnd.openxmlformats-officedocument.presentationml.slide+xml"/>
  <Override PartName="/ppt/notesSlides/notesSlide56.xml" ContentType="application/vnd.openxmlformats-officedocument.presentationml.notesSlide+xml"/>
  <Override PartName="/ppt/embeddings/Microsoft_Equation2.bin" ContentType="application/vnd.openxmlformats-officedocument.oleObject"/>
  <Override PartName="/ppt/embeddings/Microsoft_Equation52.bin" ContentType="application/vnd.openxmlformats-officedocument.oleObject"/>
  <Override PartName="/ppt/embeddings/Microsoft_Equation46.bin" ContentType="application/vnd.openxmlformats-officedocument.oleObject"/>
  <Override PartName="/ppt/notesSlides/notesSlide40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98.xml" ContentType="application/vnd.openxmlformats-officedocument.presentationml.notesSlide+xml"/>
  <Override PartName="/ppt/slideLayouts/slideLayout7.xml" ContentType="application/vnd.openxmlformats-officedocument.presentationml.slideLayout+xml"/>
  <Override PartName="/ppt/notesSlides/notesSlide34.xml" ContentType="application/vnd.openxmlformats-officedocument.presentationml.notesSlide+xml"/>
  <Override PartName="/ppt/embeddings/Microsoft_Equation30.bin" ContentType="application/vnd.openxmlformats-officedocument.oleObject"/>
  <Override PartName="/ppt/notesSlides/notesSlide82.xml" ContentType="application/vnd.openxmlformats-officedocument.presentationml.notesSlide+xml"/>
  <Override PartName="/ppt/embeddings/Microsoft_Equation24.bin" ContentType="application/vnd.openxmlformats-officedocument.oleObject"/>
  <Override PartName="/ppt/notesSlides/notesSlide4.xml" ContentType="application/vnd.openxmlformats-officedocument.presentationml.notesSlide+xml"/>
  <Override PartName="/ppt/slides/slide95.xml" ContentType="application/vnd.openxmlformats-officedocument.presentationml.slide+xml"/>
  <Override PartName="/ppt/embeddings/Microsoft_Equation72.bin" ContentType="application/vnd.openxmlformats-officedocument.oleObject"/>
  <Override PartName="/ppt/slides/slide6.xml" ContentType="application/vnd.openxmlformats-officedocument.presentationml.slide+xml"/>
  <Override PartName="/ppt/slides/slide18.xml" ContentType="application/vnd.openxmlformats-officedocument.presentationml.slide+xml"/>
  <Override PartName="/ppt/notesSlides/notesSlide76.xml" ContentType="application/vnd.openxmlformats-officedocument.presentationml.notesSlide+xml"/>
  <Override PartName="/ppt/notesSlides/notesSlide103.xml" ContentType="application/vnd.openxmlformats-officedocument.presentationml.notesSlide+xml"/>
  <Override PartName="/ppt/embeddings/Microsoft_Equation66.bin" ContentType="application/vnd.openxmlformats-officedocument.oleObject"/>
  <Override PartName="/ppt/notesSlides/notesSlide60.xml" ContentType="application/vnd.openxmlformats-officedocument.presentationml.notesSlide+xml"/>
  <Default Extension="vml" ContentType="application/vnd.openxmlformats-officedocument.vmlDrawing"/>
  <Override PartName="/ppt/notesSlides/notesSlide54.xml" ContentType="application/vnd.openxmlformats-officedocument.presentationml.notesSlide+xml"/>
  <Override PartName="/ppt/embeddings/Microsoft_Equation50.bin" ContentType="application/vnd.openxmlformats-officedocument.oleObject"/>
  <Override PartName="/ppt/embeddings/Microsoft_Equation44.bin" ContentType="application/vnd.openxmlformats-officedocument.oleObject"/>
  <Override PartName="/ppt/slides/slide106.xml" ContentType="application/vnd.openxmlformats-officedocument.presentationml.slide+xml"/>
  <Override PartName="/ppt/notesSlides/notesSlide96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1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8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80.xml" ContentType="application/vnd.openxmlformats-officedocument.presentationml.notesSlide+xml"/>
  <Override PartName="/ppt/embeddings/Microsoft_Equation22.bin" ContentType="application/vnd.openxmlformats-officedocument.oleObject"/>
  <Default Extension="bin" ContentType="application/vnd.openxmlformats-officedocument.presentationml.printerSettings"/>
  <Override PartName="/ppt/notesSlides/notesSlide2.xml" ContentType="application/vnd.openxmlformats-officedocument.presentationml.notesSlide+xml"/>
  <Override PartName="/ppt/slides/slide93.xml" ContentType="application/vnd.openxmlformats-officedocument.presentationml.slide+xml"/>
  <Override PartName="/ppt/embeddings/Microsoft_Equation70.bin" ContentType="application/vnd.openxmlformats-officedocument.oleObject"/>
  <Override PartName="/ppt/slides/slide4.xml" ContentType="application/vnd.openxmlformats-officedocument.presentationml.slide+xml"/>
  <Override PartName="/ppt/slides/slide16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74.xml" ContentType="application/vnd.openxmlformats-officedocument.presentationml.notesSlide+xml"/>
  <Override PartName="/ppt/embeddings/Microsoft_Equation64.bin" ContentType="application/vnd.openxmlformats-officedocument.oleObject"/>
  <Override PartName="/ppt/notesSlides/notesSlide101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58.xml" ContentType="application/vnd.openxmlformats-officedocument.presentationml.slide+xml"/>
  <Override PartName="/ppt/slides/slide71.xml" ContentType="application/vnd.openxmlformats-officedocument.presentationml.slide+xml"/>
  <Override PartName="/ppt/notesSlides/notesSlide52.xml" ContentType="application/vnd.openxmlformats-officedocument.presentationml.notesSlide+xml"/>
  <Override PartName="/ppt/embeddings/Microsoft_Equation29.bin" ContentType="application/vnd.openxmlformats-officedocument.oleObject"/>
  <Override PartName="/ppt/embeddings/Microsoft_Equation42.bin" ContentType="application/vnd.openxmlformats-officedocument.oleObject"/>
  <Override PartName="/ppt/slides/slide10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36.xml" ContentType="application/vnd.openxmlformats-officedocument.presentationml.slide+xml"/>
  <Override PartName="/ppt/notesSlides/notesSlide30.xml" ContentType="application/vnd.openxmlformats-officedocument.presentationml.notesSlide+xml"/>
  <Override PartName="/ppt/embeddings/Microsoft_Equation20.bin" ContentType="application/vnd.openxmlformats-officedocument.oleObject"/>
  <Override PartName="/ppt/slides/slide78.xml" ContentType="application/vnd.openxmlformats-officedocument.presentationml.slide+xml"/>
  <Override PartName="/ppt/slides/slide91.xml" ContentType="application/vnd.openxmlformats-officedocument.presentationml.slide+xml"/>
  <Override PartName="/ppt/notesSlides/notesSlide72.xml" ContentType="application/vnd.openxmlformats-officedocument.presentationml.notes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embeddings/Microsoft_Equation62.bin" ContentType="application/vnd.openxmlformats-officedocument.oleObject"/>
  <Override PartName="/ppt/notesSlides/notesSlide37.xml" ContentType="application/vnd.openxmlformats-officedocument.presentationml.notesSlide+xml"/>
  <Override PartName="/ppt/slides/slide56.xml" ContentType="application/vnd.openxmlformats-officedocument.presentationml.slide+xml"/>
  <Override PartName="/ppt/slides/slide118.xml" ContentType="application/vnd.openxmlformats-officedocument.presentationml.slide+xml"/>
  <Override PartName="/ppt/notesSlides/notesSlide50.xml" ContentType="application/vnd.openxmlformats-officedocument.presentationml.notesSlide+xml"/>
  <Override PartName="/ppt/embeddings/Microsoft_Equation27.bin" ContentType="application/vnd.openxmlformats-officedocument.oleObject"/>
  <Override PartName="/ppt/embeddings/Microsoft_Equation40.bin" ContentType="application/vnd.openxmlformats-officedocument.oleObject"/>
  <Override PartName="/ppt/slides/slide98.xml" ContentType="application/vnd.openxmlformats-officedocument.presentationml.slide+xml"/>
  <Override PartName="/ppt/notesSlides/notesSlide92.xml" ContentType="application/vnd.openxmlformats-officedocument.presentationml.notesSlide+xml"/>
  <Override PartName="/ppt/notesSlides/notesSlide15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34.xml" ContentType="application/vnd.openxmlformats-officedocument.presentationml.slide+xml"/>
  <Override PartName="/ppt/slides/slide28.xml" ContentType="application/vnd.openxmlformats-officedocument.presentationml.slide+xml"/>
  <Override PartName="/ppt/slides/slide76.xml" ContentType="application/vnd.openxmlformats-officedocument.presentationml.slide+xml"/>
  <Override PartName="/ppt/notesSlides/notesSlide70.xml" ContentType="application/vnd.openxmlformats-officedocument.presentationml.notesSlide+xml"/>
  <Default Extension="png" ContentType="image/png"/>
  <Override PartName="/ppt/slides/slide12.xml" ContentType="application/vnd.openxmlformats-officedocument.presentationml.slide+xml"/>
  <Default Extension="wmf" ContentType="image/x-wmf"/>
  <Override PartName="/ppt/embeddings/Microsoft_Equation60.bin" ContentType="application/vnd.openxmlformats-officedocument.oleObject"/>
  <Override PartName="/ppt/slides/slide54.xml" ContentType="application/vnd.openxmlformats-officedocument.presentationml.slide+xml"/>
  <Override PartName="/ppt/slides/slide116.xml" ContentType="application/vnd.openxmlformats-officedocument.presentationml.slide+xml"/>
  <Default Extension="rels" ContentType="application/vnd.openxmlformats-package.relationships+xml"/>
  <Override PartName="/ppt/notesSlides/notesSlide29.xml" ContentType="application/vnd.openxmlformats-officedocument.presentationml.notesSlide+xml"/>
  <Override PartName="/ppt/slides/slide48.xml" ContentType="application/vnd.openxmlformats-officedocument.presentationml.slide+xml"/>
  <Override PartName="/ppt/slides/slide96.xml" ContentType="application/vnd.openxmlformats-officedocument.presentationml.slide+xml"/>
  <Override PartName="/ppt/theme/theme2.xml" ContentType="application/vnd.openxmlformats-officedocument.theme+xml"/>
  <Override PartName="/ppt/embeddings/Microsoft_Equation19.bin" ContentType="application/vnd.openxmlformats-officedocument.oleObject"/>
  <Override PartName="/ppt/notesSlides/notesSlide13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90.xml" ContentType="application/vnd.openxmlformats-officedocument.presentationml.notesSlide+xml"/>
  <Override PartName="/ppt/slides/slide26.xml" ContentType="application/vnd.openxmlformats-officedocument.presentationml.slide+xml"/>
  <Override PartName="/ppt/slides/slide74.xml" ContentType="application/vnd.openxmlformats-officedocument.presentationml.slide+xml"/>
  <Override PartName="/ppt/slides/slide10.xml" ContentType="application/vnd.openxmlformats-officedocument.presentationml.slide+xml"/>
  <Override PartName="/ppt/slides/slide68.xml" ContentType="application/vnd.openxmlformats-officedocument.presentationml.slide+xml"/>
  <Override PartName="/ppt/notesSlides/notesSlide49.xml" ContentType="application/vnd.openxmlformats-officedocument.presentationml.notesSlide+xml"/>
  <Override PartName="/ppt/embeddings/Microsoft_Equation39.bin" ContentType="application/vnd.openxmlformats-officedocument.oleObject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14.xml" ContentType="application/vnd.openxmlformats-officedocument.presentationml.slide+xml"/>
  <Override PartName="/ppt/notesSlides/notesSlide118.xml" ContentType="application/vnd.openxmlformats-officedocument.presentationml.notesSlide+xml"/>
  <Override PartName="/ppt/notesSlides/notesSlide27.xml" ContentType="application/vnd.openxmlformats-officedocument.presentationml.notes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embeddings/Microsoft_Equation17.bin" ContentType="application/vnd.openxmlformats-officedocument.oleObject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21"/>
  </p:notesMasterIdLst>
  <p:sldIdLst>
    <p:sldId id="256" r:id="rId2"/>
    <p:sldId id="386" r:id="rId3"/>
    <p:sldId id="261" r:id="rId4"/>
    <p:sldId id="393" r:id="rId5"/>
    <p:sldId id="391" r:id="rId6"/>
    <p:sldId id="394" r:id="rId7"/>
    <p:sldId id="278" r:id="rId8"/>
    <p:sldId id="280" r:id="rId9"/>
    <p:sldId id="281" r:id="rId10"/>
    <p:sldId id="282" r:id="rId11"/>
    <p:sldId id="339" r:id="rId12"/>
    <p:sldId id="356" r:id="rId13"/>
    <p:sldId id="395" r:id="rId14"/>
    <p:sldId id="396" r:id="rId15"/>
    <p:sldId id="340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87" r:id="rId24"/>
    <p:sldId id="287" r:id="rId25"/>
    <p:sldId id="285" r:id="rId26"/>
    <p:sldId id="288" r:id="rId27"/>
    <p:sldId id="279" r:id="rId28"/>
    <p:sldId id="286" r:id="rId29"/>
    <p:sldId id="349" r:id="rId30"/>
    <p:sldId id="291" r:id="rId31"/>
    <p:sldId id="345" r:id="rId32"/>
    <p:sldId id="293" r:id="rId33"/>
    <p:sldId id="294" r:id="rId34"/>
    <p:sldId id="398" r:id="rId35"/>
    <p:sldId id="342" r:id="rId36"/>
    <p:sldId id="399" r:id="rId37"/>
    <p:sldId id="400" r:id="rId38"/>
    <p:sldId id="397" r:id="rId39"/>
    <p:sldId id="296" r:id="rId40"/>
    <p:sldId id="344" r:id="rId41"/>
    <p:sldId id="271" r:id="rId42"/>
    <p:sldId id="297" r:id="rId43"/>
    <p:sldId id="346" r:id="rId44"/>
    <p:sldId id="377" r:id="rId45"/>
    <p:sldId id="378" r:id="rId46"/>
    <p:sldId id="379" r:id="rId47"/>
    <p:sldId id="380" r:id="rId48"/>
    <p:sldId id="381" r:id="rId49"/>
    <p:sldId id="382" r:id="rId50"/>
    <p:sldId id="383" r:id="rId51"/>
    <p:sldId id="384" r:id="rId52"/>
    <p:sldId id="401" r:id="rId53"/>
    <p:sldId id="300" r:id="rId54"/>
    <p:sldId id="402" r:id="rId55"/>
    <p:sldId id="274" r:id="rId56"/>
    <p:sldId id="272" r:id="rId57"/>
    <p:sldId id="341" r:id="rId58"/>
    <p:sldId id="301" r:id="rId59"/>
    <p:sldId id="347" r:id="rId60"/>
    <p:sldId id="404" r:id="rId61"/>
    <p:sldId id="352" r:id="rId62"/>
    <p:sldId id="385" r:id="rId63"/>
    <p:sldId id="302" r:id="rId64"/>
    <p:sldId id="275" r:id="rId65"/>
    <p:sldId id="304" r:id="rId66"/>
    <p:sldId id="303" r:id="rId67"/>
    <p:sldId id="388" r:id="rId68"/>
    <p:sldId id="295" r:id="rId69"/>
    <p:sldId id="305" r:id="rId70"/>
    <p:sldId id="306" r:id="rId71"/>
    <p:sldId id="307" r:id="rId72"/>
    <p:sldId id="310" r:id="rId73"/>
    <p:sldId id="311" r:id="rId74"/>
    <p:sldId id="308" r:id="rId75"/>
    <p:sldId id="312" r:id="rId76"/>
    <p:sldId id="313" r:id="rId77"/>
    <p:sldId id="314" r:id="rId78"/>
    <p:sldId id="315" r:id="rId79"/>
    <p:sldId id="403" r:id="rId80"/>
    <p:sldId id="316" r:id="rId81"/>
    <p:sldId id="309" r:id="rId82"/>
    <p:sldId id="353" r:id="rId83"/>
    <p:sldId id="317" r:id="rId84"/>
    <p:sldId id="318" r:id="rId85"/>
    <p:sldId id="321" r:id="rId86"/>
    <p:sldId id="319" r:id="rId87"/>
    <p:sldId id="320" r:id="rId88"/>
    <p:sldId id="354" r:id="rId89"/>
    <p:sldId id="322" r:id="rId90"/>
    <p:sldId id="323" r:id="rId91"/>
    <p:sldId id="324" r:id="rId92"/>
    <p:sldId id="325" r:id="rId93"/>
    <p:sldId id="326" r:id="rId94"/>
    <p:sldId id="327" r:id="rId95"/>
    <p:sldId id="328" r:id="rId96"/>
    <p:sldId id="329" r:id="rId97"/>
    <p:sldId id="330" r:id="rId98"/>
    <p:sldId id="332" r:id="rId99"/>
    <p:sldId id="331" r:id="rId100"/>
    <p:sldId id="389" r:id="rId101"/>
    <p:sldId id="335" r:id="rId102"/>
    <p:sldId id="336" r:id="rId103"/>
    <p:sldId id="337" r:id="rId104"/>
    <p:sldId id="334" r:id="rId105"/>
    <p:sldId id="355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38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6440" autoAdjust="0"/>
    <p:restoredTop sz="94660"/>
  </p:normalViewPr>
  <p:slideViewPr>
    <p:cSldViewPr snapToObjects="1">
      <p:cViewPr>
        <p:scale>
          <a:sx n="114" d="100"/>
          <a:sy n="114" d="100"/>
        </p:scale>
        <p:origin x="112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notesMaster" Target="notesMasters/notes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5" Type="http://schemas.openxmlformats.org/officeDocument/2006/relationships/image" Target="../media/image64.wmf"/><Relationship Id="rId6" Type="http://schemas.openxmlformats.org/officeDocument/2006/relationships/image" Target="../media/image27.wmf"/><Relationship Id="rId7" Type="http://schemas.openxmlformats.org/officeDocument/2006/relationships/image" Target="../media/image58.wmf"/><Relationship Id="rId8" Type="http://schemas.openxmlformats.org/officeDocument/2006/relationships/image" Target="../media/image65.wmf"/><Relationship Id="rId9" Type="http://schemas.openxmlformats.org/officeDocument/2006/relationships/image" Target="../media/image66.wmf"/><Relationship Id="rId10" Type="http://schemas.openxmlformats.org/officeDocument/2006/relationships/image" Target="../media/image59.wmf"/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4" Type="http://schemas.openxmlformats.org/officeDocument/2006/relationships/image" Target="../media/image69.wmf"/><Relationship Id="rId5" Type="http://schemas.openxmlformats.org/officeDocument/2006/relationships/image" Target="../media/image70.pict"/><Relationship Id="rId1" Type="http://schemas.openxmlformats.org/officeDocument/2006/relationships/image" Target="../media/image67.wmf"/><Relationship Id="rId2" Type="http://schemas.openxmlformats.org/officeDocument/2006/relationships/image" Target="../media/image6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4" Type="http://schemas.openxmlformats.org/officeDocument/2006/relationships/image" Target="../media/image42.wmf"/><Relationship Id="rId5" Type="http://schemas.openxmlformats.org/officeDocument/2006/relationships/image" Target="../media/image27.wmf"/><Relationship Id="rId6" Type="http://schemas.openxmlformats.org/officeDocument/2006/relationships/image" Target="../media/image88.wmf"/><Relationship Id="rId7" Type="http://schemas.openxmlformats.org/officeDocument/2006/relationships/image" Target="../media/image54.wmf"/><Relationship Id="rId8" Type="http://schemas.openxmlformats.org/officeDocument/2006/relationships/image" Target="../media/image89.wmf"/><Relationship Id="rId9" Type="http://schemas.openxmlformats.org/officeDocument/2006/relationships/image" Target="../media/image90.wmf"/><Relationship Id="rId1" Type="http://schemas.openxmlformats.org/officeDocument/2006/relationships/image" Target="../media/image85.wmf"/><Relationship Id="rId2" Type="http://schemas.openxmlformats.org/officeDocument/2006/relationships/image" Target="../media/image8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wmf"/><Relationship Id="rId1" Type="http://schemas.openxmlformats.org/officeDocument/2006/relationships/image" Target="../media/image27.wmf"/><Relationship Id="rId2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4" Type="http://schemas.openxmlformats.org/officeDocument/2006/relationships/image" Target="../media/image33.wmf"/><Relationship Id="rId5" Type="http://schemas.openxmlformats.org/officeDocument/2006/relationships/image" Target="../media/image27.wmf"/><Relationship Id="rId6" Type="http://schemas.openxmlformats.org/officeDocument/2006/relationships/image" Target="../media/image34.wmf"/><Relationship Id="rId7" Type="http://schemas.openxmlformats.org/officeDocument/2006/relationships/image" Target="../media/image35.wmf"/><Relationship Id="rId8" Type="http://schemas.openxmlformats.org/officeDocument/2006/relationships/image" Target="../media/image19.wmf"/><Relationship Id="rId9" Type="http://schemas.openxmlformats.org/officeDocument/2006/relationships/image" Target="../media/image36.wmf"/><Relationship Id="rId1" Type="http://schemas.openxmlformats.org/officeDocument/2006/relationships/image" Target="../media/image30.wmf"/><Relationship Id="rId2" Type="http://schemas.openxmlformats.org/officeDocument/2006/relationships/image" Target="../media/image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4" Type="http://schemas.openxmlformats.org/officeDocument/2006/relationships/image" Target="../media/image41.wmf"/><Relationship Id="rId5" Type="http://schemas.openxmlformats.org/officeDocument/2006/relationships/image" Target="../media/image27.wmf"/><Relationship Id="rId6" Type="http://schemas.openxmlformats.org/officeDocument/2006/relationships/image" Target="../media/image42.wmf"/><Relationship Id="rId1" Type="http://schemas.openxmlformats.org/officeDocument/2006/relationships/image" Target="../media/image38.wmf"/><Relationship Id="rId2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4" Type="http://schemas.openxmlformats.org/officeDocument/2006/relationships/image" Target="../media/image34.wmf"/><Relationship Id="rId5" Type="http://schemas.openxmlformats.org/officeDocument/2006/relationships/image" Target="../media/image44.wmf"/><Relationship Id="rId6" Type="http://schemas.openxmlformats.org/officeDocument/2006/relationships/image" Target="../media/image45.pict"/><Relationship Id="rId7" Type="http://schemas.openxmlformats.org/officeDocument/2006/relationships/image" Target="../media/image46.pict"/><Relationship Id="rId8" Type="http://schemas.openxmlformats.org/officeDocument/2006/relationships/image" Target="../media/image27.wmf"/><Relationship Id="rId1" Type="http://schemas.openxmlformats.org/officeDocument/2006/relationships/image" Target="../media/image39.wmf"/><Relationship Id="rId2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4" Type="http://schemas.openxmlformats.org/officeDocument/2006/relationships/image" Target="../media/image19.wmf"/><Relationship Id="rId5" Type="http://schemas.openxmlformats.org/officeDocument/2006/relationships/image" Target="../media/image50.wmf"/><Relationship Id="rId1" Type="http://schemas.openxmlformats.org/officeDocument/2006/relationships/image" Target="../media/image48.wmf"/><Relationship Id="rId2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wmf"/><Relationship Id="rId5" Type="http://schemas.openxmlformats.org/officeDocument/2006/relationships/image" Target="../media/image27.wmf"/><Relationship Id="rId6" Type="http://schemas.openxmlformats.org/officeDocument/2006/relationships/image" Target="../media/image42.wmf"/><Relationship Id="rId7" Type="http://schemas.openxmlformats.org/officeDocument/2006/relationships/image" Target="../media/image59.wmf"/><Relationship Id="rId1" Type="http://schemas.openxmlformats.org/officeDocument/2006/relationships/image" Target="../media/image55.wmf"/><Relationship Id="rId2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022B0-9E0F-0A47-A769-73596DA91F29}" type="datetimeFigureOut">
              <a:rPr lang="en-US" smtClean="0"/>
              <a:pPr/>
              <a:t>12/10/10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BE607-6708-BB45-9AE0-1A75CDAFF68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117</a:t>
            </a:fld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</a:t>
            </a:r>
            <a:r>
              <a:rPr lang="en-US" baseline="0" dirty="0" smtClean="0"/>
              <a:t> enlarges or shrinks an object.</a:t>
            </a:r>
          </a:p>
          <a:p>
            <a:r>
              <a:rPr lang="en-US" baseline="0" dirty="0" smtClean="0"/>
              <a:t>Uniform scaling.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point</a:t>
            </a:r>
            <a:r>
              <a:rPr lang="en-US" baseline="0" dirty="0" smtClean="0"/>
              <a:t> is reflected about a line of reflection.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point is</a:t>
            </a:r>
            <a:r>
              <a:rPr lang="en-US" baseline="0" dirty="0" smtClean="0"/>
              <a:t> moved by some vector meaning each point is moved by some distance in some direction.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Background to talk</a:t>
            </a:r>
            <a:r>
              <a:rPr lang="en-US" baseline="0" dirty="0" smtClean="0"/>
              <a:t> about limits of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there is a sequence in a metric space X that seems</a:t>
            </a:r>
            <a:r>
              <a:rPr lang="en-US" baseline="0" dirty="0" smtClean="0"/>
              <a:t> like it will converge, it it must converge. Complete metric space guarantees that there are no holes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transformation is a contraction mapping if it guarantees</a:t>
            </a:r>
            <a:r>
              <a:rPr lang="en-US" baseline="0" dirty="0" smtClean="0"/>
              <a:t> that the distance between two points after transformation is strictly less than the distance before transformation.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first coined by </a:t>
            </a:r>
            <a:r>
              <a:rPr lang="en-US" dirty="0" err="1" smtClean="0"/>
              <a:t>Beniot</a:t>
            </a:r>
            <a:r>
              <a:rPr lang="en-US" dirty="0" smtClean="0"/>
              <a:t> </a:t>
            </a:r>
            <a:r>
              <a:rPr lang="en-US" dirty="0" err="1" smtClean="0"/>
              <a:t>Mandlebrot</a:t>
            </a:r>
            <a:r>
              <a:rPr lang="en-US" baseline="0" dirty="0" smtClean="0"/>
              <a:t> in 1975. He is known as the father of Fractal Geometry.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Infinitely complex pattern because you can zoom in and find the same shapes forever.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limit of the contraction mapping is the fixed point.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Limits of sets</a:t>
            </a:r>
          </a:p>
          <a:p>
            <a:r>
              <a:rPr lang="en-US" dirty="0" smtClean="0"/>
              <a:t>Bounded because it is contained within</a:t>
            </a:r>
            <a:r>
              <a:rPr lang="en-US" baseline="0" dirty="0" smtClean="0"/>
              <a:t> a</a:t>
            </a:r>
            <a:r>
              <a:rPr lang="en-US" dirty="0" smtClean="0"/>
              <a:t> finite</a:t>
            </a:r>
            <a:r>
              <a:rPr lang="en-US" baseline="0" dirty="0" smtClean="0"/>
              <a:t> disc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 Sets.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Maximum of the minimum </a:t>
            </a:r>
            <a:r>
              <a:rPr lang="en-US" baseline="0" dirty="0" err="1" smtClean="0"/>
              <a:t>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 Sets.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Maximum of the minimum </a:t>
            </a:r>
            <a:r>
              <a:rPr lang="en-US" baseline="0" dirty="0" err="1" smtClean="0"/>
              <a:t>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 Sets.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Maximum of the minimum </a:t>
            </a:r>
            <a:r>
              <a:rPr lang="en-US" baseline="0" dirty="0" err="1" smtClean="0"/>
              <a:t>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 Sets.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Maximum of the minimum </a:t>
            </a:r>
            <a:r>
              <a:rPr lang="en-US" baseline="0" dirty="0" err="1" smtClean="0"/>
              <a:t>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Solid Sets.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Maximum of the minimum </a:t>
            </a:r>
            <a:r>
              <a:rPr lang="en-US" baseline="0" dirty="0" err="1" smtClean="0"/>
              <a:t>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Contraction mapping</a:t>
            </a:r>
            <a:r>
              <a:rPr lang="en-US" baseline="0" dirty="0" smtClean="0"/>
              <a:t> on a compact set is done by contraction mapping on each point in the compact </a:t>
            </a:r>
            <a:r>
              <a:rPr lang="en-US" baseline="0" smtClean="0"/>
              <a:t>set.</a:t>
            </a:r>
          </a:p>
          <a:p>
            <a:r>
              <a:rPr lang="en-US" baseline="0" smtClean="0"/>
              <a:t>Set is mapped by mapping the points.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first coined by </a:t>
            </a:r>
            <a:r>
              <a:rPr lang="en-US" dirty="0" err="1" smtClean="0"/>
              <a:t>Beniot</a:t>
            </a:r>
            <a:r>
              <a:rPr lang="en-US" dirty="0" smtClean="0"/>
              <a:t> </a:t>
            </a:r>
            <a:r>
              <a:rPr lang="en-US" dirty="0" err="1" smtClean="0"/>
              <a:t>Mandlebrot</a:t>
            </a:r>
            <a:r>
              <a:rPr lang="en-US" baseline="0" dirty="0" smtClean="0"/>
              <a:t> in 1975. He is known as the father of Fractal Geometry.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Infinitely complex pattern because you can zoom in and find the same shapes forever.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Union</a:t>
            </a:r>
            <a:r>
              <a:rPr lang="en-US" baseline="0" dirty="0" smtClean="0"/>
              <a:t> of contraction mappings on X is a contraction mapping on H(X)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we keep applying</a:t>
            </a:r>
            <a:r>
              <a:rPr lang="en-US" baseline="0" dirty="0" smtClean="0"/>
              <a:t> contraction mappings on the compact sets of H(X) then we wind up with some compact set that is the limit of the compact set.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first coined by </a:t>
            </a:r>
            <a:r>
              <a:rPr lang="en-US" dirty="0" err="1" smtClean="0"/>
              <a:t>Beniot</a:t>
            </a:r>
            <a:r>
              <a:rPr lang="en-US" dirty="0" smtClean="0"/>
              <a:t> </a:t>
            </a:r>
            <a:r>
              <a:rPr lang="en-US" dirty="0" err="1" smtClean="0"/>
              <a:t>Mandlebrot</a:t>
            </a:r>
            <a:r>
              <a:rPr lang="en-US" baseline="0" dirty="0" smtClean="0"/>
              <a:t> in 1975. He is known as the father of Fractal Geometry.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Infinitely complex pattern because you can zoom in and find the same shapes forever.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with the image is approaching a limit. Can see some convergence going 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have a set of contraction mappings that define a collage that is close to the image in H(X). Then you can choose a finite set of contraction mappings for an IFS who’s attractor is approximately close to the original set.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Union 14 contraction mappings defines</a:t>
            </a:r>
            <a:r>
              <a:rPr lang="en-US" baseline="0" dirty="0" smtClean="0"/>
              <a:t> a collage.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 first coined by </a:t>
            </a:r>
            <a:r>
              <a:rPr lang="en-US" dirty="0" err="1" smtClean="0"/>
              <a:t>Beniot</a:t>
            </a:r>
            <a:r>
              <a:rPr lang="en-US" dirty="0" smtClean="0"/>
              <a:t> </a:t>
            </a:r>
            <a:r>
              <a:rPr lang="en-US" dirty="0" err="1" smtClean="0"/>
              <a:t>Mandlebrot</a:t>
            </a:r>
            <a:r>
              <a:rPr lang="en-US" baseline="0" dirty="0" smtClean="0"/>
              <a:t> in 1975. He is known as the father of Fractal Geometry.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Infinitely complex pattern because you can zoom in and find the same shapes forever.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Union 14 contraction mappings defines</a:t>
            </a:r>
            <a:r>
              <a:rPr lang="en-US" baseline="0" dirty="0" smtClean="0"/>
              <a:t> a collage.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Union 14 contraction mappings defines</a:t>
            </a:r>
            <a:r>
              <a:rPr lang="en-US" baseline="0" dirty="0" smtClean="0"/>
              <a:t> a collage.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Union 14 contraction mappings defines</a:t>
            </a:r>
            <a:r>
              <a:rPr lang="en-US" baseline="0" dirty="0" smtClean="0"/>
              <a:t> a collage.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Think of images</a:t>
            </a:r>
            <a:r>
              <a:rPr lang="en-US" baseline="0" dirty="0" smtClean="0"/>
              <a:t> as compact set of pixels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1BE607-6708-BB45-9AE0-1A75CDAFF68C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pPr/>
              <a:t>12/10/10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4CDA6A0B-D499-425D-9760-7E378B1D24E7}" type="datetime1">
              <a:rPr smtClean="0"/>
              <a:pPr/>
              <a:t>6/3/2007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C1EDB-CE87-4BA6-95D9-AD3AE9C734F7}" type="datetime1">
              <a:rPr smtClean="0"/>
              <a:pPr/>
              <a:t>6/3/2007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E6C1EDB-CE87-4BA6-95D9-AD3AE9C734F7}" type="datetime1">
              <a:rPr smtClean="0"/>
              <a:pPr/>
              <a:t>6/3/2007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7E6C1EDB-CE87-4BA6-95D9-AD3AE9C734F7}" type="datetime1">
              <a:rPr smtClean="0"/>
              <a:pPr/>
              <a:t>6/3/2007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B973-48D0-47D2-BD1A-81DAC74A0928}" type="datetime1">
              <a:rPr smtClean="0"/>
              <a:pPr/>
              <a:t>6/3/2007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4E26-7EC0-4FCC-8AD8-71E9EC27DEDB}" type="datetime1">
              <a:rPr smtClean="0"/>
              <a:pPr/>
              <a:t>6/3/2007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70FB-149D-4255-9221-CF258F891615}" type="datetime1">
              <a:rPr smtClean="0"/>
              <a:pPr/>
              <a:t>6/3/2007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C1EDB-CE87-4BA6-95D9-AD3AE9C734F7}" type="datetime1">
              <a:rPr smtClean="0"/>
              <a:pPr/>
              <a:t>6/3/2007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16CD-67A3-4CF0-A210-F6AF31AC147F}" type="datetimeFigureOut">
              <a:rPr lang="en-US" smtClean="0"/>
              <a:pPr/>
              <a:t>12/10/10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7534" y="2595563"/>
            <a:ext cx="3566160" cy="368141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DDE52B54-BC1D-466E-98B4-B0082340936C}" type="datetime1">
              <a:rPr smtClean="0"/>
              <a:pPr/>
              <a:t>6/3/2007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1508C9F-E380-43A3-ADC1-0217F1EB7573}" type="datetime1">
              <a:rPr smtClean="0"/>
              <a:pPr/>
              <a:t>6/3/2007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C791-6992-4CCF-A244-B250C8BB22F1}" type="datetime1">
              <a:rPr smtClean="0"/>
              <a:pPr/>
              <a:t>6/3/2007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20578-B892-4967-98F8-D0B4A045ADFD}" type="datetime1">
              <a:rPr smtClean="0"/>
              <a:pPr/>
              <a:t>6/3/2007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CBDCDF1B-54EC-4432-8649-0FE40DD46F86}" type="datetime1">
              <a:rPr smtClean="0"/>
              <a:pPr/>
              <a:t>6/3/2007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123856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4424" y="2595562"/>
            <a:ext cx="7610476" cy="3670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E6C1EDB-CE87-4BA6-95D9-AD3AE9C734F7}" type="datetime1">
              <a:rPr smtClean="0"/>
              <a:pPr/>
              <a:t>6/3/2007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smtClean="0"/>
              <a:t>
             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  <p:sldLayoutId r:id="rId12"/>
    <p:sldLayoutId r:id="rId13"/>
    <p:sldLayoutId r:id="rId14"/>
    <p:sldLayoutId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31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5.png"/><Relationship Id="rId5" Type="http://schemas.openxmlformats.org/officeDocument/2006/relationships/image" Target="../media/image133.png"/><Relationship Id="rId6" Type="http://schemas.openxmlformats.org/officeDocument/2006/relationships/image" Target="../media/image136.png"/><Relationship Id="rId7" Type="http://schemas.openxmlformats.org/officeDocument/2006/relationships/image" Target="../media/image134.png"/><Relationship Id="rId8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41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146.png"/><Relationship Id="rId9" Type="http://schemas.openxmlformats.org/officeDocument/2006/relationships/image" Target="../media/image147.png"/><Relationship Id="rId10" Type="http://schemas.openxmlformats.org/officeDocument/2006/relationships/image" Target="../media/image148.png"/><Relationship Id="rId11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4" Type="http://schemas.openxmlformats.org/officeDocument/2006/relationships/image" Target="../media/image193.png"/><Relationship Id="rId5" Type="http://schemas.openxmlformats.org/officeDocument/2006/relationships/image" Target="../media/image194.png"/><Relationship Id="rId6" Type="http://schemas.openxmlformats.org/officeDocument/2006/relationships/image" Target="../media/image195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8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0.gif"/><Relationship Id="rId5" Type="http://schemas.openxmlformats.org/officeDocument/2006/relationships/image" Target="../media/image21.gif"/><Relationship Id="rId6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gif"/><Relationship Id="rId5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26.png"/><Relationship Id="rId5" Type="http://schemas.openxmlformats.org/officeDocument/2006/relationships/oleObject" Target="../embeddings/Microsoft_Equation2.bin"/><Relationship Id="rId6" Type="http://schemas.openxmlformats.org/officeDocument/2006/relationships/oleObject" Target="../embeddings/Microsoft_Equation3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../embeddings/Microsoft_Equation4.bin"/><Relationship Id="rId5" Type="http://schemas.openxmlformats.org/officeDocument/2006/relationships/oleObject" Target="../embeddings/Microsoft_Equation5.bin"/><Relationship Id="rId6" Type="http://schemas.openxmlformats.org/officeDocument/2006/relationships/oleObject" Target="../embeddings/Microsoft_Equation6.bin"/><Relationship Id="rId7" Type="http://schemas.openxmlformats.org/officeDocument/2006/relationships/oleObject" Target="../embeddings/Microsoft_Equation7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15.bin"/><Relationship Id="rId12" Type="http://schemas.openxmlformats.org/officeDocument/2006/relationships/oleObject" Target="../embeddings/Microsoft_Equation16.bin"/><Relationship Id="rId13" Type="http://schemas.openxmlformats.org/officeDocument/2006/relationships/image" Target="../media/image37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Relationship Id="rId4" Type="http://schemas.openxmlformats.org/officeDocument/2006/relationships/oleObject" Target="../embeddings/Microsoft_Equation8.bin"/><Relationship Id="rId5" Type="http://schemas.openxmlformats.org/officeDocument/2006/relationships/oleObject" Target="../embeddings/Microsoft_Equation9.bin"/><Relationship Id="rId6" Type="http://schemas.openxmlformats.org/officeDocument/2006/relationships/oleObject" Target="../embeddings/Microsoft_Equation10.bin"/><Relationship Id="rId7" Type="http://schemas.openxmlformats.org/officeDocument/2006/relationships/oleObject" Target="../embeddings/Microsoft_Equation11.bin"/><Relationship Id="rId8" Type="http://schemas.openxmlformats.org/officeDocument/2006/relationships/oleObject" Target="../embeddings/Microsoft_Equation12.bin"/><Relationship Id="rId9" Type="http://schemas.openxmlformats.org/officeDocument/2006/relationships/oleObject" Target="../embeddings/Microsoft_Equation13.bin"/><Relationship Id="rId10" Type="http://schemas.openxmlformats.org/officeDocument/2006/relationships/oleObject" Target="../embeddings/Microsoft_Equation14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Microsoft_Equation17.bin"/><Relationship Id="rId5" Type="http://schemas.openxmlformats.org/officeDocument/2006/relationships/oleObject" Target="../embeddings/Microsoft_Equation18.bin"/><Relationship Id="rId6" Type="http://schemas.openxmlformats.org/officeDocument/2006/relationships/oleObject" Target="../embeddings/Microsoft_Equation19.bin"/><Relationship Id="rId7" Type="http://schemas.openxmlformats.org/officeDocument/2006/relationships/oleObject" Target="../embeddings/Microsoft_Equation20.bin"/><Relationship Id="rId8" Type="http://schemas.openxmlformats.org/officeDocument/2006/relationships/oleObject" Target="../embeddings/Microsoft_Equation21.bin"/><Relationship Id="rId9" Type="http://schemas.openxmlformats.org/officeDocument/2006/relationships/oleObject" Target="../embeddings/Microsoft_Equation22.bin"/><Relationship Id="rId10" Type="http://schemas.openxmlformats.org/officeDocument/2006/relationships/oleObject" Target="../embeddings/Microsoft_Equation23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31.bin"/><Relationship Id="rId12" Type="http://schemas.openxmlformats.org/officeDocument/2006/relationships/oleObject" Target="../embeddings/Microsoft_Equation32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0.xml"/><Relationship Id="rId4" Type="http://schemas.openxmlformats.org/officeDocument/2006/relationships/oleObject" Target="../embeddings/Microsoft_Equation24.bin"/><Relationship Id="rId5" Type="http://schemas.openxmlformats.org/officeDocument/2006/relationships/oleObject" Target="../embeddings/Microsoft_Equation25.bin"/><Relationship Id="rId6" Type="http://schemas.openxmlformats.org/officeDocument/2006/relationships/oleObject" Target="../embeddings/Microsoft_Equation26.bin"/><Relationship Id="rId7" Type="http://schemas.openxmlformats.org/officeDocument/2006/relationships/oleObject" Target="../embeddings/Microsoft_Equation27.bin"/><Relationship Id="rId8" Type="http://schemas.openxmlformats.org/officeDocument/2006/relationships/oleObject" Target="../embeddings/Microsoft_Equation28.bin"/><Relationship Id="rId9" Type="http://schemas.openxmlformats.org/officeDocument/2006/relationships/oleObject" Target="../embeddings/Microsoft_Equation29.bin"/><Relationship Id="rId10" Type="http://schemas.openxmlformats.org/officeDocument/2006/relationships/oleObject" Target="../embeddings/Microsoft_Equation30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oleObject" Target="../embeddings/Microsoft_Equation33.bin"/><Relationship Id="rId5" Type="http://schemas.openxmlformats.org/officeDocument/2006/relationships/oleObject" Target="../embeddings/Microsoft_Equation34.bin"/><Relationship Id="rId6" Type="http://schemas.openxmlformats.org/officeDocument/2006/relationships/oleObject" Target="../embeddings/Microsoft_Equation35.bin"/><Relationship Id="rId7" Type="http://schemas.openxmlformats.org/officeDocument/2006/relationships/image" Target="../media/image51.jpeg"/><Relationship Id="rId8" Type="http://schemas.openxmlformats.org/officeDocument/2006/relationships/oleObject" Target="../embeddings/Microsoft_Equation36.bin"/><Relationship Id="rId9" Type="http://schemas.openxmlformats.org/officeDocument/2006/relationships/oleObject" Target="../embeddings/Microsoft_Equation37.bin"/><Relationship Id="rId10" Type="http://schemas.openxmlformats.org/officeDocument/2006/relationships/oleObject" Target="../embeddings/Microsoft_Equation38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53.jpeg"/><Relationship Id="rId5" Type="http://schemas.openxmlformats.org/officeDocument/2006/relationships/oleObject" Target="../embeddings/Microsoft_Equation39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4" Type="http://schemas.openxmlformats.org/officeDocument/2006/relationships/oleObject" Target="../embeddings/Microsoft_Equation40.bin"/><Relationship Id="rId5" Type="http://schemas.openxmlformats.org/officeDocument/2006/relationships/oleObject" Target="../embeddings/Microsoft_Equation41.bin"/><Relationship Id="rId6" Type="http://schemas.openxmlformats.org/officeDocument/2006/relationships/oleObject" Target="../embeddings/Microsoft_Equation42.bin"/><Relationship Id="rId7" Type="http://schemas.openxmlformats.org/officeDocument/2006/relationships/oleObject" Target="../embeddings/Microsoft_Equation43.bin"/><Relationship Id="rId8" Type="http://schemas.openxmlformats.org/officeDocument/2006/relationships/oleObject" Target="../embeddings/Microsoft_Equation44.bin"/><Relationship Id="rId9" Type="http://schemas.openxmlformats.org/officeDocument/2006/relationships/oleObject" Target="../embeddings/Microsoft_Equation45.bin"/><Relationship Id="rId10" Type="http://schemas.openxmlformats.org/officeDocument/2006/relationships/oleObject" Target="../embeddings/Microsoft_Equation46.bin"/><Relationship Id="rId11" Type="http://schemas.openxmlformats.org/officeDocument/2006/relationships/oleObject" Target="../embeddings/Microsoft_Equation47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jpe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55.bin"/><Relationship Id="rId12" Type="http://schemas.openxmlformats.org/officeDocument/2006/relationships/oleObject" Target="../embeddings/Microsoft_Equation56.bin"/><Relationship Id="rId13" Type="http://schemas.openxmlformats.org/officeDocument/2006/relationships/oleObject" Target="../embeddings/Microsoft_Equation57.bin"/><Relationship Id="rId14" Type="http://schemas.openxmlformats.org/officeDocument/2006/relationships/oleObject" Target="../embeddings/Microsoft_Equation58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1.xml"/><Relationship Id="rId4" Type="http://schemas.openxmlformats.org/officeDocument/2006/relationships/oleObject" Target="../embeddings/Microsoft_Equation48.bin"/><Relationship Id="rId5" Type="http://schemas.openxmlformats.org/officeDocument/2006/relationships/oleObject" Target="../embeddings/Microsoft_Equation49.bin"/><Relationship Id="rId6" Type="http://schemas.openxmlformats.org/officeDocument/2006/relationships/oleObject" Target="../embeddings/Microsoft_Equation50.bin"/><Relationship Id="rId7" Type="http://schemas.openxmlformats.org/officeDocument/2006/relationships/oleObject" Target="../embeddings/Microsoft_Equation51.bin"/><Relationship Id="rId8" Type="http://schemas.openxmlformats.org/officeDocument/2006/relationships/oleObject" Target="../embeddings/Microsoft_Equation52.bin"/><Relationship Id="rId9" Type="http://schemas.openxmlformats.org/officeDocument/2006/relationships/oleObject" Target="../embeddings/Microsoft_Equation53.bin"/><Relationship Id="rId10" Type="http://schemas.openxmlformats.org/officeDocument/2006/relationships/oleObject" Target="../embeddings/Microsoft_Equation5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oleObject" Target="../embeddings/Microsoft_Equation59.bin"/><Relationship Id="rId5" Type="http://schemas.openxmlformats.org/officeDocument/2006/relationships/oleObject" Target="../embeddings/Microsoft_Equation60.bin"/><Relationship Id="rId6" Type="http://schemas.openxmlformats.org/officeDocument/2006/relationships/oleObject" Target="../embeddings/Microsoft_Equation61.bin"/><Relationship Id="rId7" Type="http://schemas.openxmlformats.org/officeDocument/2006/relationships/oleObject" Target="../embeddings/Microsoft_Equation62.bin"/><Relationship Id="rId8" Type="http://schemas.openxmlformats.org/officeDocument/2006/relationships/oleObject" Target="../embeddings/Microsoft_Equation63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4.png"/><Relationship Id="rId7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4" Type="http://schemas.openxmlformats.org/officeDocument/2006/relationships/image" Target="../media/image73.jpeg"/><Relationship Id="rId5" Type="http://schemas.openxmlformats.org/officeDocument/2006/relationships/image" Target="../media/image74.jpeg"/><Relationship Id="rId6" Type="http://schemas.openxmlformats.org/officeDocument/2006/relationships/image" Target="../media/image4.png"/><Relationship Id="rId7" Type="http://schemas.openxmlformats.org/officeDocument/2006/relationships/image" Target="../media/image75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jpeg"/><Relationship Id="rId5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gif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71.bin"/><Relationship Id="rId12" Type="http://schemas.openxmlformats.org/officeDocument/2006/relationships/oleObject" Target="../embeddings/Microsoft_Equation72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Microsoft_Equation64.bin"/><Relationship Id="rId5" Type="http://schemas.openxmlformats.org/officeDocument/2006/relationships/oleObject" Target="../embeddings/Microsoft_Equation65.bin"/><Relationship Id="rId6" Type="http://schemas.openxmlformats.org/officeDocument/2006/relationships/oleObject" Target="../embeddings/Microsoft_Equation66.bin"/><Relationship Id="rId7" Type="http://schemas.openxmlformats.org/officeDocument/2006/relationships/oleObject" Target="../embeddings/Microsoft_Equation67.bin"/><Relationship Id="rId8" Type="http://schemas.openxmlformats.org/officeDocument/2006/relationships/oleObject" Target="../embeddings/Microsoft_Equation68.bin"/><Relationship Id="rId9" Type="http://schemas.openxmlformats.org/officeDocument/2006/relationships/oleObject" Target="../embeddings/Microsoft_Equation69.bin"/><Relationship Id="rId10" Type="http://schemas.openxmlformats.org/officeDocument/2006/relationships/oleObject" Target="../embeddings/Microsoft_Equation70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4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4" Type="http://schemas.openxmlformats.org/officeDocument/2006/relationships/image" Target="../media/image9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gi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4.gi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01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9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2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3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4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05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gif"/><Relationship Id="rId5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4" Type="http://schemas.openxmlformats.org/officeDocument/2006/relationships/image" Target="../media/image99.jpeg"/><Relationship Id="rId5" Type="http://schemas.openxmlformats.org/officeDocument/2006/relationships/image" Target="../media/image106.jpeg"/><Relationship Id="rId6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4" Type="http://schemas.openxmlformats.org/officeDocument/2006/relationships/image" Target="../media/image108.jpeg"/><Relationship Id="rId5" Type="http://schemas.openxmlformats.org/officeDocument/2006/relationships/image" Target="../media/image107.jpeg"/><Relationship Id="rId6" Type="http://schemas.openxmlformats.org/officeDocument/2006/relationships/image" Target="../media/image109.jpeg"/><Relationship Id="rId7" Type="http://schemas.openxmlformats.org/officeDocument/2006/relationships/image" Target="../media/image110.jpeg"/><Relationship Id="rId8" Type="http://schemas.openxmlformats.org/officeDocument/2006/relationships/image" Target="../media/image111.jpeg"/><Relationship Id="rId9" Type="http://schemas.openxmlformats.org/officeDocument/2006/relationships/image" Target="../media/image112.jpeg"/><Relationship Id="rId10" Type="http://schemas.openxmlformats.org/officeDocument/2006/relationships/image" Target="../media/image113.jpeg"/><Relationship Id="rId11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5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4" Type="http://schemas.openxmlformats.org/officeDocument/2006/relationships/image" Target="../media/image117.jpeg"/><Relationship Id="rId5" Type="http://schemas.openxmlformats.org/officeDocument/2006/relationships/image" Target="../media/image118.jpeg"/><Relationship Id="rId6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lynn1_ful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0372" y="0"/>
            <a:ext cx="4436572" cy="3200399"/>
          </a:xfrm>
          <a:prstGeom prst="rect">
            <a:avLst/>
          </a:prstGeom>
        </p:spPr>
      </p:pic>
      <p:pic>
        <p:nvPicPr>
          <p:cNvPr id="7" name="Picture 6" descr="Splodge-we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0"/>
            <a:ext cx="3200399" cy="3200399"/>
          </a:xfrm>
          <a:prstGeom prst="rect">
            <a:avLst/>
          </a:prstGeom>
        </p:spPr>
      </p:pic>
      <p:pic>
        <p:nvPicPr>
          <p:cNvPr id="6" name="Picture 5" descr="Butterfly-dance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-1"/>
            <a:ext cx="3268486" cy="3268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9144000" cy="2286000"/>
          </a:xfrm>
        </p:spPr>
        <p:txBody>
          <a:bodyPr>
            <a:noAutofit/>
          </a:bodyPr>
          <a:lstStyle/>
          <a:p>
            <a:r>
              <a:rPr lang="en-US" sz="4500" dirty="0" smtClean="0"/>
              <a:t>Use of Fractal Geometry in Two / Three Dimensional</a:t>
            </a:r>
            <a:br>
              <a:rPr lang="en-US" sz="4500" dirty="0" smtClean="0"/>
            </a:br>
            <a:r>
              <a:rPr lang="en-US" sz="4500" dirty="0" smtClean="0"/>
              <a:t>Image Compression.</a:t>
            </a:r>
            <a:endParaRPr lang="en-US" sz="4500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Presented by: Nabin Mulepati</a:t>
            </a:r>
            <a:br>
              <a:rPr lang="en-US" dirty="0" smtClean="0"/>
            </a:br>
            <a:r>
              <a:rPr lang="en-US" dirty="0" smtClean="0"/>
              <a:t>Advisor: Dr. </a:t>
            </a:r>
            <a:r>
              <a:rPr lang="en-US" dirty="0" err="1" smtClean="0"/>
              <a:t>Brakke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52400"/>
            <a:ext cx="8532813" cy="6324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Iterated Function Systems (IFS)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28800" y="762000"/>
            <a:ext cx="5486400" cy="5855732"/>
            <a:chOff x="914400" y="762000"/>
            <a:chExt cx="5486400" cy="5855732"/>
          </a:xfrm>
        </p:grpSpPr>
        <p:pic>
          <p:nvPicPr>
            <p:cNvPr id="9" name="Picture 8" descr="igenerag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" y="762000"/>
              <a:ext cx="5486400" cy="54864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828800" y="6248400"/>
              <a:ext cx="3788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The Sierpinski Triangle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endParaRPr lang="en-US" sz="3600" b="1" dirty="0" smtClean="0"/>
          </a:p>
          <a:p>
            <a:endParaRPr lang="en-US" sz="3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600" b="1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3600" b="1" strike="sngStrike" dirty="0" smtClean="0">
                <a:solidFill>
                  <a:schemeClr val="bg1">
                    <a:lumMod val="50000"/>
                  </a:schemeClr>
                </a:solidFill>
              </a:rPr>
              <a:t>Mathematical Background</a:t>
            </a:r>
          </a:p>
          <a:p>
            <a:r>
              <a:rPr lang="en-US" sz="3600" b="1" strike="sngStrike" dirty="0" smtClean="0">
                <a:solidFill>
                  <a:schemeClr val="bg1">
                    <a:lumMod val="50000"/>
                  </a:schemeClr>
                </a:solidFill>
              </a:rPr>
              <a:t>2D Fractal Image Compression</a:t>
            </a:r>
          </a:p>
          <a:p>
            <a:r>
              <a:rPr lang="en-US" sz="3600" b="1" dirty="0" smtClean="0">
                <a:solidFill>
                  <a:schemeClr val="tx1"/>
                </a:solidFill>
              </a:rPr>
              <a:t>3D Fractal Image Compression</a:t>
            </a:r>
          </a:p>
          <a:p>
            <a:endParaRPr lang="en-US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vox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895600"/>
            <a:ext cx="3776967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3D Fractal Image Compression</a:t>
            </a:r>
            <a:endParaRPr lang="en-US" sz="28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04799" y="1600200"/>
            <a:ext cx="4953001" cy="5029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Voxel : </a:t>
            </a:r>
            <a:br>
              <a:rPr lang="en-US" sz="2400" dirty="0" smtClean="0"/>
            </a:br>
            <a:r>
              <a:rPr lang="en-US" sz="2400" dirty="0" smtClean="0"/>
              <a:t>- Analogous to a pixel in 2D images.</a:t>
            </a:r>
            <a:br>
              <a:rPr lang="en-US" sz="2400" dirty="0" smtClean="0"/>
            </a:br>
            <a:r>
              <a:rPr lang="en-US" sz="2400" dirty="0" smtClean="0"/>
              <a:t>- V</a:t>
            </a:r>
            <a:r>
              <a:rPr sz="2400" dirty="0" smtClean="0"/>
              <a:t>olume element, representing a value on </a:t>
            </a:r>
            <a:r>
              <a:rPr lang="en-US" sz="2400" dirty="0" smtClean="0"/>
              <a:t>a regular grid in three dimensional space.</a:t>
            </a:r>
          </a:p>
          <a:p>
            <a:r>
              <a:rPr lang="en-US" sz="2400" dirty="0" smtClean="0"/>
              <a:t>Compression / Decompression algorithm is very similar to 2D version. </a:t>
            </a:r>
          </a:p>
          <a:p>
            <a:r>
              <a:rPr lang="en-US" sz="2400" dirty="0" smtClean="0"/>
              <a:t>An extra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dimension is considered.    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486400" y="243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single voxel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5" idx="2"/>
          </p:cNvCxnSpPr>
          <p:nvPr/>
        </p:nvCxnSpPr>
        <p:spPr>
          <a:xfrm rot="16200000" flipH="1">
            <a:off x="6166366" y="2965966"/>
            <a:ext cx="1154668" cy="838200"/>
          </a:xfrm>
          <a:prstGeom prst="straightConnector1">
            <a:avLst/>
          </a:prstGeom>
          <a:ln>
            <a:tailEnd type="arrow"/>
          </a:ln>
          <a:effectLst>
            <a:glow rad="63500">
              <a:schemeClr val="accent1">
                <a:alpha val="75000"/>
              </a:schemeClr>
            </a:glo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05401" y="6172200"/>
            <a:ext cx="3776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4 </a:t>
            </a:r>
            <a:r>
              <a:rPr lang="en-US" dirty="0" err="1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 4</a:t>
            </a:r>
            <a:r>
              <a:rPr lang="en-US" dirty="0" smtClean="0"/>
              <a:t> 3D Volume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There is a PROBLEM!</a:t>
            </a:r>
            <a:endParaRPr lang="en-US" sz="28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04799" y="1600200"/>
            <a:ext cx="8609014" cy="5029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Seems simple enough to add one dimension. </a:t>
            </a:r>
          </a:p>
          <a:p>
            <a:r>
              <a:rPr lang="en-US" sz="2400" dirty="0" smtClean="0"/>
              <a:t>Direct extension to compress 3D images was very very very slow.</a:t>
            </a:r>
          </a:p>
          <a:p>
            <a:r>
              <a:rPr lang="en-US" sz="2400" dirty="0" smtClean="0"/>
              <a:t>Adding the 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dimension increased the time complexity from O(n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) to O(n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Projected time to compress a 176 </a:t>
            </a:r>
            <a:r>
              <a:rPr lang="en-US" sz="2400" dirty="0" err="1" smtClean="0"/>
              <a:t>x</a:t>
            </a:r>
            <a:r>
              <a:rPr lang="en-US" sz="2400" dirty="0" smtClean="0"/>
              <a:t> 176 </a:t>
            </a:r>
            <a:r>
              <a:rPr lang="en-US" sz="2400" dirty="0" err="1" smtClean="0"/>
              <a:t>x</a:t>
            </a:r>
            <a:r>
              <a:rPr lang="en-US" sz="2400" dirty="0" smtClean="0"/>
              <a:t> 176 CT volume of a human brain was around </a:t>
            </a:r>
            <a:r>
              <a:rPr lang="en-US" sz="2400" dirty="0" smtClean="0">
                <a:solidFill>
                  <a:srgbClr val="FF0000"/>
                </a:solidFill>
              </a:rPr>
              <a:t>4 days </a:t>
            </a:r>
            <a:r>
              <a:rPr lang="en-US" sz="2400" dirty="0" smtClean="0"/>
              <a:t>(running a single core).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AN00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00200"/>
            <a:ext cx="4611625" cy="40293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Solution… well good enough for now…</a:t>
            </a:r>
            <a:endParaRPr lang="en-US" sz="2800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304799" y="1600200"/>
            <a:ext cx="8609014" cy="5029200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 smtClean="0"/>
              <a:t>Partition the 3D image 64 smaller cubes.</a:t>
            </a:r>
          </a:p>
          <a:p>
            <a:r>
              <a:rPr lang="en-US" sz="2400" dirty="0" smtClean="0"/>
              <a:t>Consider each of the </a:t>
            </a:r>
            <a:br>
              <a:rPr lang="en-US" sz="2400" dirty="0" smtClean="0"/>
            </a:br>
            <a:r>
              <a:rPr lang="en-US" sz="2400" dirty="0" smtClean="0"/>
              <a:t>smaller cube a domain. </a:t>
            </a:r>
          </a:p>
          <a:p>
            <a:r>
              <a:rPr lang="en-US" sz="2400" dirty="0" smtClean="0"/>
              <a:t>Decide on the order to </a:t>
            </a:r>
            <a:br>
              <a:rPr lang="en-US" sz="2400" dirty="0" smtClean="0"/>
            </a:br>
            <a:r>
              <a:rPr lang="en-US" sz="2400" dirty="0" smtClean="0"/>
              <a:t>pick the next cube. </a:t>
            </a:r>
          </a:p>
          <a:p>
            <a:r>
              <a:rPr lang="en-US" sz="2400" dirty="0" smtClean="0"/>
              <a:t>Run O(n</a:t>
            </a:r>
            <a:r>
              <a:rPr lang="en-US" sz="2400" baseline="30000" dirty="0" smtClean="0"/>
              <a:t>6</a:t>
            </a:r>
            <a:r>
              <a:rPr lang="en-US" sz="2400" dirty="0" smtClean="0"/>
              <a:t>) 3D Compression </a:t>
            </a:r>
            <a:br>
              <a:rPr lang="en-US" sz="2400" dirty="0" smtClean="0"/>
            </a:br>
            <a:r>
              <a:rPr lang="en-US" sz="2400" dirty="0" smtClean="0"/>
              <a:t>algorithm on each of the </a:t>
            </a:r>
            <a:br>
              <a:rPr lang="en-US" sz="2400" dirty="0" smtClean="0"/>
            </a:br>
            <a:r>
              <a:rPr lang="en-US" sz="2400" dirty="0" smtClean="0"/>
              <a:t>smaller cubes. </a:t>
            </a:r>
          </a:p>
          <a:p>
            <a:r>
              <a:rPr lang="en-US" sz="2400" dirty="0" smtClean="0"/>
              <a:t>Time to compress reduced to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~ 80 minutes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Decompression is just the opposite (following the same order in which the smaller cubes where chosen for compression.)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52400"/>
            <a:ext cx="8532813" cy="6400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Result:</a:t>
            </a:r>
          </a:p>
          <a:p>
            <a:pPr>
              <a:buNone/>
            </a:pPr>
            <a:r>
              <a:rPr lang="en-US" sz="1800" dirty="0" smtClean="0"/>
              <a:t>	Original uncompressed raw 3D Image size: </a:t>
            </a:r>
            <a:r>
              <a:rPr lang="en-US" sz="2400" dirty="0" smtClean="0">
                <a:solidFill>
                  <a:srgbClr val="FF0000"/>
                </a:solidFill>
              </a:rPr>
              <a:t>6144 KB</a:t>
            </a:r>
            <a:r>
              <a:rPr lang="en-US" sz="1800" dirty="0" smtClean="0">
                <a:solidFill>
                  <a:srgbClr val="FF0000"/>
                </a:solidFill>
              </a:rPr>
              <a:t/>
            </a:r>
            <a:br>
              <a:rPr lang="en-US" sz="1800" dirty="0" smtClean="0">
                <a:solidFill>
                  <a:srgbClr val="FF0000"/>
                </a:solidFill>
              </a:rPr>
            </a:br>
            <a:endParaRPr lang="en-US" sz="18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sz="1800" dirty="0" smtClean="0"/>
          </a:p>
        </p:txBody>
      </p:sp>
      <p:pic>
        <p:nvPicPr>
          <p:cNvPr id="3" name="Picture 2" descr="b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2286000" cy="2286000"/>
          </a:xfrm>
          <a:prstGeom prst="rect">
            <a:avLst/>
          </a:prstGeom>
        </p:spPr>
      </p:pic>
      <p:pic>
        <p:nvPicPr>
          <p:cNvPr id="5" name="Picture 4" descr="u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828800"/>
            <a:ext cx="2286000" cy="2286000"/>
          </a:xfrm>
          <a:prstGeom prst="rect">
            <a:avLst/>
          </a:prstGeom>
        </p:spPr>
      </p:pic>
      <p:pic>
        <p:nvPicPr>
          <p:cNvPr id="7" name="Picture 6" descr="s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828800"/>
            <a:ext cx="2286000" cy="2286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14400" y="45720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2D slices of the 3D image from three different perspectives BEFORE compression.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1148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429000" y="41148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43600" y="41148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52400"/>
            <a:ext cx="8532813" cy="6400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Result:</a:t>
            </a:r>
          </a:p>
          <a:p>
            <a:pPr>
              <a:buNone/>
            </a:pPr>
            <a:r>
              <a:rPr lang="en-US" sz="1800" dirty="0" smtClean="0"/>
              <a:t>	Original Uncompressed raw 3D Image size: </a:t>
            </a:r>
            <a:r>
              <a:rPr lang="en-US" sz="1800" dirty="0" smtClean="0">
                <a:solidFill>
                  <a:srgbClr val="FF0000"/>
                </a:solidFill>
              </a:rPr>
              <a:t>6144 KB</a:t>
            </a:r>
            <a:br>
              <a:rPr lang="en-US" sz="1800" dirty="0" smtClean="0">
                <a:solidFill>
                  <a:srgbClr val="FF0000"/>
                </a:solidFill>
              </a:rPr>
            </a:br>
            <a:r>
              <a:rPr lang="en-US" sz="1800" dirty="0" smtClean="0"/>
              <a:t>Compressed FCF 3D image size: </a:t>
            </a:r>
            <a:r>
              <a:rPr lang="en-US" sz="1800" dirty="0" smtClean="0">
                <a:solidFill>
                  <a:srgbClr val="FF0000"/>
                </a:solidFill>
              </a:rPr>
              <a:t>332 KB</a:t>
            </a:r>
            <a:r>
              <a:rPr lang="en-US" sz="1800" dirty="0" smtClean="0">
                <a:solidFill>
                  <a:schemeClr val="tx1"/>
                </a:solidFill>
              </a:rPr>
              <a:t/>
            </a:r>
            <a:br>
              <a:rPr lang="en-US" sz="1800" dirty="0" smtClean="0">
                <a:solidFill>
                  <a:schemeClr val="tx1"/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Compression Ratio: </a:t>
            </a:r>
            <a:r>
              <a:rPr lang="en-US" sz="1800" dirty="0" smtClean="0">
                <a:solidFill>
                  <a:srgbClr val="FF0000"/>
                </a:solidFill>
              </a:rPr>
              <a:t>18.5 to 1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3" name="Picture 2" descr="b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2286000" cy="2286000"/>
          </a:xfrm>
          <a:prstGeom prst="rect">
            <a:avLst/>
          </a:prstGeom>
        </p:spPr>
      </p:pic>
      <p:pic>
        <p:nvPicPr>
          <p:cNvPr id="4" name="Picture 3" descr="b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4343400"/>
            <a:ext cx="2286000" cy="2286000"/>
          </a:xfrm>
          <a:prstGeom prst="rect">
            <a:avLst/>
          </a:prstGeom>
        </p:spPr>
      </p:pic>
      <p:pic>
        <p:nvPicPr>
          <p:cNvPr id="5" name="Picture 4" descr="u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828800"/>
            <a:ext cx="2286000" cy="2286000"/>
          </a:xfrm>
          <a:prstGeom prst="rect">
            <a:avLst/>
          </a:prstGeom>
        </p:spPr>
      </p:pic>
      <p:pic>
        <p:nvPicPr>
          <p:cNvPr id="6" name="Picture 5" descr="u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343400"/>
            <a:ext cx="2286000" cy="2286000"/>
          </a:xfrm>
          <a:prstGeom prst="rect">
            <a:avLst/>
          </a:prstGeom>
        </p:spPr>
      </p:pic>
      <p:pic>
        <p:nvPicPr>
          <p:cNvPr id="7" name="Picture 6" descr="s1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1828800"/>
            <a:ext cx="2286000" cy="2286000"/>
          </a:xfrm>
          <a:prstGeom prst="rect">
            <a:avLst/>
          </a:prstGeom>
        </p:spPr>
      </p:pic>
      <p:pic>
        <p:nvPicPr>
          <p:cNvPr id="8" name="Picture 7" descr="s2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3600" y="4343400"/>
            <a:ext cx="2286000" cy="2286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67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193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29600" y="267866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Slice 88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11" name="Picture 10" descr="b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12" name="Picture 11" descr="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600" y="3733800"/>
            <a:ext cx="2235200" cy="2235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pic>
        <p:nvPicPr>
          <p:cNvPr id="19" name="Picture 18" descr="originalA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1" name="Picture 20" descr="originalB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2" name="Picture 21" descr="originalC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1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pic>
        <p:nvPicPr>
          <p:cNvPr id="19" name="Picture 18" descr="originalA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2" name="Picture 21" descr="originalC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15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originalA1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4" name="Picture 23" descr="originalB1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5" name="Picture 24" descr="originalC1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  <p:pic>
        <p:nvPicPr>
          <p:cNvPr id="26" name="Picture 25" descr="a1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9" name="Picture 28" descr="c15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30" name="Picture 29" descr="b15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30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5" name="Picture 24" descr="c3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3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3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C3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  <p:pic>
        <p:nvPicPr>
          <p:cNvPr id="29" name="Picture 28" descr="b3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45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4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4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5" name="Picture 24" descr="c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4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4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C4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Construction of Sierpinski Triangle using IFS</a:t>
            </a:r>
          </a:p>
          <a:p>
            <a:pPr>
              <a:buFontTx/>
              <a:buChar char="-"/>
            </a:pPr>
            <a:r>
              <a:rPr lang="en-US" sz="2800" dirty="0" smtClean="0"/>
              <a:t>Take a triangle and connect the midpoints of the three sides to from another triangle at the center. </a:t>
            </a:r>
          </a:p>
          <a:p>
            <a:pPr>
              <a:buFontTx/>
              <a:buChar char="-"/>
            </a:pPr>
            <a:r>
              <a:rPr lang="en-US" sz="2800" dirty="0" smtClean="0"/>
              <a:t>Then remove that triangle and repeat the process in there new triangles formed.</a:t>
            </a:r>
          </a:p>
          <a:p>
            <a:pPr>
              <a:buFontTx/>
              <a:buChar char="-"/>
            </a:pPr>
            <a:r>
              <a:rPr lang="en-US" sz="2800" dirty="0" smtClean="0"/>
              <a:t>Think of it in terms of transformations.</a:t>
            </a:r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Picture 5" descr="GasketIt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356100"/>
            <a:ext cx="5638800" cy="234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60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6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6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6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C6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  <p:pic>
        <p:nvPicPr>
          <p:cNvPr id="29" name="Picture 28" descr="c6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75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7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7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7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7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C7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  <p:pic>
        <p:nvPicPr>
          <p:cNvPr id="29" name="Picture 28" descr="c7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90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5" name="Picture 24" descr="c9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9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9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C9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105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1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10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5" name="Picture 24" descr="c10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10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10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C10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120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1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12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5" name="Picture 24" descr="c12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A1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B12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9" name="Picture 28" descr="originalC12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135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13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13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5" name="Picture 24" descr="c13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13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13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C13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150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1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15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5" name="Picture 24" descr="c15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15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15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9" name="Picture 28" descr="originalC150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165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1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16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5" name="Picture 24" descr="c16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16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16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C16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24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Back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910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Top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81800" y="6096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Side 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992868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Original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572000"/>
            <a:ext cx="1524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smtClean="0"/>
              <a:t>Compressed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312420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SLICE </a:t>
            </a:r>
            <a:br>
              <a:rPr lang="en-US" sz="32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>176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17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3733800"/>
            <a:ext cx="2235200" cy="2235200"/>
          </a:xfrm>
          <a:prstGeom prst="rect">
            <a:avLst/>
          </a:prstGeom>
        </p:spPr>
      </p:pic>
      <p:pic>
        <p:nvPicPr>
          <p:cNvPr id="24" name="Picture 23" descr="b17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3733800"/>
            <a:ext cx="2235200" cy="2235200"/>
          </a:xfrm>
          <a:prstGeom prst="rect">
            <a:avLst/>
          </a:prstGeom>
        </p:spPr>
      </p:pic>
      <p:pic>
        <p:nvPicPr>
          <p:cNvPr id="25" name="Picture 24" descr="c17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33800"/>
            <a:ext cx="2235200" cy="2235200"/>
          </a:xfrm>
          <a:prstGeom prst="rect">
            <a:avLst/>
          </a:prstGeom>
        </p:spPr>
      </p:pic>
      <p:pic>
        <p:nvPicPr>
          <p:cNvPr id="26" name="Picture 25" descr="originalA17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066800"/>
            <a:ext cx="2235200" cy="2235200"/>
          </a:xfrm>
          <a:prstGeom prst="rect">
            <a:avLst/>
          </a:prstGeom>
        </p:spPr>
      </p:pic>
      <p:pic>
        <p:nvPicPr>
          <p:cNvPr id="27" name="Picture 26" descr="originalB17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1066800"/>
            <a:ext cx="2235200" cy="2235200"/>
          </a:xfrm>
          <a:prstGeom prst="rect">
            <a:avLst/>
          </a:prstGeom>
        </p:spPr>
      </p:pic>
      <p:pic>
        <p:nvPicPr>
          <p:cNvPr id="28" name="Picture 27" descr="originalC175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66800"/>
            <a:ext cx="2235200" cy="223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References</a:t>
            </a:r>
          </a:p>
          <a:p>
            <a:r>
              <a:rPr sz="2400" dirty="0" smtClean="0"/>
              <a:t>Fisher, Yuval. </a:t>
            </a:r>
            <a:r>
              <a:rPr sz="2400" i="1" dirty="0" smtClean="0"/>
              <a:t>Fractal Image </a:t>
            </a:r>
            <a:r>
              <a:rPr lang="en-US" sz="2400" i="1" dirty="0" smtClean="0"/>
              <a:t>C</a:t>
            </a:r>
            <a:r>
              <a:rPr sz="2400" i="1" dirty="0" smtClean="0"/>
              <a:t>ompression: </a:t>
            </a:r>
            <a:r>
              <a:rPr lang="en-US" sz="2400" i="1" dirty="0" smtClean="0"/>
              <a:t>T</a:t>
            </a:r>
            <a:r>
              <a:rPr sz="2400" i="1" dirty="0" smtClean="0"/>
              <a:t>heory and </a:t>
            </a:r>
            <a:r>
              <a:rPr lang="en-US" sz="2400" i="1" dirty="0" smtClean="0"/>
              <a:t>A</a:t>
            </a:r>
            <a:r>
              <a:rPr sz="2400" i="1" dirty="0" smtClean="0"/>
              <a:t>pplication</a:t>
            </a:r>
            <a:r>
              <a:rPr sz="2400" dirty="0" smtClean="0"/>
              <a:t>. New York: Springer-</a:t>
            </a:r>
            <a:r>
              <a:rPr sz="2400" dirty="0" err="1" smtClean="0"/>
              <a:t>Verlag</a:t>
            </a:r>
            <a:r>
              <a:rPr sz="2400" dirty="0" smtClean="0"/>
              <a:t> New York, INC, 1995. Print. </a:t>
            </a:r>
            <a:endParaRPr lang="en-US" sz="2400" dirty="0" smtClean="0"/>
          </a:p>
          <a:p>
            <a:r>
              <a:rPr sz="2400" dirty="0" err="1" smtClean="0"/>
              <a:t>Barnsley</a:t>
            </a:r>
            <a:r>
              <a:rPr sz="2400" dirty="0" smtClean="0"/>
              <a:t>, Michael, and Lyman Hurd. </a:t>
            </a:r>
            <a:r>
              <a:rPr sz="2400" i="1" dirty="0" smtClean="0"/>
              <a:t>Fractal Image Compression</a:t>
            </a:r>
            <a:r>
              <a:rPr sz="2400" dirty="0" smtClean="0"/>
              <a:t>. Wellesley: A K Peters Ltd., 1993. Print. </a:t>
            </a:r>
            <a:endParaRPr lang="en-US" sz="2400" dirty="0" smtClean="0"/>
          </a:p>
          <a:p>
            <a:r>
              <a:rPr lang="en-US" sz="2400" dirty="0" err="1" smtClean="0"/>
              <a:t>Barnsley</a:t>
            </a:r>
            <a:r>
              <a:rPr sz="2400" dirty="0" smtClean="0"/>
              <a:t>, Michael. </a:t>
            </a:r>
            <a:r>
              <a:rPr sz="2400" i="1" dirty="0" smtClean="0"/>
              <a:t>Fractals </a:t>
            </a:r>
            <a:r>
              <a:rPr lang="en-US" sz="2400" i="1" dirty="0" smtClean="0"/>
              <a:t>E</a:t>
            </a:r>
            <a:r>
              <a:rPr sz="2400" i="1" dirty="0" smtClean="0"/>
              <a:t>verywhere</a:t>
            </a:r>
            <a:r>
              <a:rPr sz="2400" dirty="0" smtClean="0"/>
              <a:t>. San Diego: Academic Press, INC, 1988. Print.</a:t>
            </a:r>
            <a:endParaRPr lang="en-US" sz="2400" dirty="0" smtClean="0"/>
          </a:p>
          <a:p>
            <a:r>
              <a:rPr lang="en-US" sz="2400" dirty="0" smtClean="0"/>
              <a:t>Mandelbrot, Benoit, Nail </a:t>
            </a:r>
            <a:r>
              <a:rPr lang="en-US" sz="2400" dirty="0" err="1" smtClean="0"/>
              <a:t>Neger</a:t>
            </a:r>
            <a:r>
              <a:rPr lang="en-US" sz="2400" dirty="0" smtClean="0"/>
              <a:t>, and Michael Frame. "Fractal Geometry." </a:t>
            </a:r>
            <a:r>
              <a:rPr lang="en-US" sz="2400" i="1" dirty="0" smtClean="0"/>
              <a:t>Yale Fractal Geometry</a:t>
            </a:r>
            <a:r>
              <a:rPr lang="en-US" sz="2400" dirty="0" smtClean="0"/>
              <a:t>. Yale University, </a:t>
            </a:r>
            <a:r>
              <a:rPr lang="en-US" sz="2400" dirty="0" err="1" smtClean="0"/>
              <a:t>n.d</a:t>
            </a:r>
            <a:r>
              <a:rPr lang="en-US" sz="2400" dirty="0" smtClean="0"/>
              <a:t>. Web. 9 Oct 2010. &lt;http://classes.yale.edu/fractals/&gt;.</a:t>
            </a:r>
            <a:r>
              <a:rPr sz="2400" dirty="0" smtClean="0"/>
              <a:t>   </a:t>
            </a:r>
            <a:endParaRPr lang="en-US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Construction of Sierpinski Triangle using IFS</a:t>
            </a:r>
          </a:p>
          <a:p>
            <a:pPr>
              <a:buFontTx/>
              <a:buChar char="-"/>
            </a:pPr>
            <a:r>
              <a:rPr lang="en-US" sz="2800" dirty="0" smtClean="0"/>
              <a:t>Take a triangle and connect the midpoints of the three sides to from another triangle at the center. </a:t>
            </a:r>
          </a:p>
          <a:p>
            <a:pPr>
              <a:buFontTx/>
              <a:buChar char="-"/>
            </a:pPr>
            <a:r>
              <a:rPr lang="en-US" sz="2800" dirty="0" smtClean="0"/>
              <a:t>Then remove that triangle and repeat the process in there new triangles formed.</a:t>
            </a:r>
          </a:p>
          <a:p>
            <a:pPr>
              <a:buFontTx/>
              <a:buChar char="-"/>
            </a:pPr>
            <a:r>
              <a:rPr lang="en-US" sz="2800" dirty="0" smtClean="0"/>
              <a:t>Think of it in terms of transformations.</a:t>
            </a:r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Picture 5" descr="GasketIt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356100"/>
            <a:ext cx="5638800" cy="2349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438400" y="5257800"/>
            <a:ext cx="2819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05200" y="488688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Construction of Sierpinski Triangle using IFS</a:t>
            </a:r>
          </a:p>
          <a:p>
            <a:pPr>
              <a:buFontTx/>
              <a:buChar char="-"/>
            </a:pPr>
            <a:r>
              <a:rPr lang="en-US" sz="2800" dirty="0" smtClean="0"/>
              <a:t>Take a triangle and connect the midpoints of the three sides to from another triangle at the center. </a:t>
            </a:r>
          </a:p>
          <a:p>
            <a:pPr>
              <a:buFontTx/>
              <a:buChar char="-"/>
            </a:pPr>
            <a:r>
              <a:rPr lang="en-US" sz="2800" dirty="0" smtClean="0"/>
              <a:t>Then remove that triangle and repeat the process in there new triangles formed.</a:t>
            </a:r>
          </a:p>
          <a:p>
            <a:pPr>
              <a:buFontTx/>
              <a:buChar char="-"/>
            </a:pPr>
            <a:r>
              <a:rPr lang="en-US" sz="2800" dirty="0" smtClean="0"/>
              <a:t>Think of it in terms of transformations.</a:t>
            </a:r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Picture 5" descr="GasketIt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356100"/>
            <a:ext cx="5638800" cy="2349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438400" y="5257800"/>
            <a:ext cx="2819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00400" y="59436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05200" y="488688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86200" y="5562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Construction of Sierpinski Triangle using IFS</a:t>
            </a:r>
          </a:p>
          <a:p>
            <a:pPr>
              <a:buFontTx/>
              <a:buChar char="-"/>
            </a:pPr>
            <a:r>
              <a:rPr lang="en-US" sz="2800" dirty="0" smtClean="0"/>
              <a:t>Take a triangle and connect the midpoints of the three sides to from another triangle at the center. </a:t>
            </a:r>
          </a:p>
          <a:p>
            <a:pPr>
              <a:buFontTx/>
              <a:buChar char="-"/>
            </a:pPr>
            <a:r>
              <a:rPr lang="en-US" sz="2800" dirty="0" smtClean="0"/>
              <a:t>Then remove that triangle and repeat the process in there new triangles formed.</a:t>
            </a:r>
          </a:p>
          <a:p>
            <a:pPr>
              <a:buFontTx/>
              <a:buChar char="-"/>
            </a:pPr>
            <a:r>
              <a:rPr lang="en-US" sz="2800" dirty="0" smtClean="0"/>
              <a:t>Think of it in terms of transformations.</a:t>
            </a:r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Picture 5" descr="GasketIt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356100"/>
            <a:ext cx="5638800" cy="2349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438400" y="5257800"/>
            <a:ext cx="2819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200400" y="5943600"/>
            <a:ext cx="2057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33800" y="6554788"/>
            <a:ext cx="2895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05200" y="488688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86200" y="5562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19600" y="61838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5" name="Picture 4" descr="s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6029" y="5054970"/>
            <a:ext cx="32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Starting triangle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Picture 5" descr="s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46029" y="5054970"/>
            <a:ext cx="32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iteration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029" y="5054970"/>
            <a:ext cx="32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5" name="Picture 4" descr="s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46029" y="5054970"/>
            <a:ext cx="32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dirty="0" smtClean="0"/>
              <a:t>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029" y="5054970"/>
            <a:ext cx="32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dirty="0" smtClean="0"/>
              <a:t>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endParaRPr lang="en-US" sz="3600" b="1" dirty="0" smtClean="0"/>
          </a:p>
          <a:p>
            <a:endParaRPr lang="en-US" sz="3600" b="1" dirty="0" smtClean="0"/>
          </a:p>
          <a:p>
            <a:r>
              <a:rPr lang="en-US" sz="3600" b="1" dirty="0" smtClean="0">
                <a:solidFill>
                  <a:schemeClr val="tx1"/>
                </a:solidFill>
              </a:rPr>
              <a:t>Introduction</a:t>
            </a:r>
          </a:p>
          <a:p>
            <a:r>
              <a:rPr lang="en-US" sz="3600" b="1" dirty="0" smtClean="0"/>
              <a:t>Mathematical Background</a:t>
            </a:r>
          </a:p>
          <a:p>
            <a:r>
              <a:rPr lang="en-US" sz="3600" b="1" dirty="0" smtClean="0"/>
              <a:t>2D Fractal Image Compression</a:t>
            </a:r>
          </a:p>
          <a:p>
            <a:r>
              <a:rPr lang="en-US" sz="3600" b="1" dirty="0" smtClean="0"/>
              <a:t>3D Fractal Image Compression</a:t>
            </a:r>
          </a:p>
          <a:p>
            <a:endParaRPr lang="en-US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029" y="5054970"/>
            <a:ext cx="32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</a:t>
            </a:r>
            <a:r>
              <a:rPr lang="en-US" dirty="0" smtClean="0">
                <a:solidFill>
                  <a:srgbClr val="FF0000"/>
                </a:solidFill>
              </a:rPr>
              <a:t>5</a:t>
            </a:r>
            <a:r>
              <a:rPr lang="en-US" dirty="0" smtClean="0"/>
              <a:t>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029" y="5054970"/>
            <a:ext cx="32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</a:t>
            </a:r>
            <a:r>
              <a:rPr lang="en-US" dirty="0" smtClean="0">
                <a:solidFill>
                  <a:srgbClr val="FF0000"/>
                </a:solidFill>
              </a:rPr>
              <a:t>6</a:t>
            </a:r>
            <a:r>
              <a:rPr lang="en-US" dirty="0" smtClean="0"/>
              <a:t>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029" y="5054970"/>
            <a:ext cx="32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After </a:t>
            </a:r>
            <a:r>
              <a:rPr lang="en-US" dirty="0" smtClean="0">
                <a:solidFill>
                  <a:srgbClr val="FF0000"/>
                </a:solidFill>
              </a:rPr>
              <a:t>7</a:t>
            </a:r>
            <a:r>
              <a:rPr lang="en-US" dirty="0" smtClean="0"/>
              <a:t>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endParaRPr lang="en-US" sz="3600" b="1" dirty="0" smtClean="0"/>
          </a:p>
          <a:p>
            <a:endParaRPr lang="en-US" sz="3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600" b="1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3600" b="1" dirty="0" smtClean="0">
                <a:solidFill>
                  <a:schemeClr val="tx1"/>
                </a:solidFill>
              </a:rPr>
              <a:t>Mathematical Background</a:t>
            </a:r>
          </a:p>
          <a:p>
            <a:r>
              <a:rPr lang="en-US" sz="3600" b="1" dirty="0" smtClean="0"/>
              <a:t>2D Fractal Image Compression</a:t>
            </a:r>
          </a:p>
          <a:p>
            <a:r>
              <a:rPr lang="en-US" sz="3600" b="1" dirty="0" smtClean="0"/>
              <a:t>3D Fractal Image Compression</a:t>
            </a:r>
          </a:p>
          <a:p>
            <a:endParaRPr lang="en-US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Geometry of Plane Transformations</a:t>
            </a:r>
            <a:endParaRPr lang="en-US" sz="32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4953000"/>
          </a:xfrm>
        </p:spPr>
        <p:txBody>
          <a:bodyPr>
            <a:normAutofit/>
          </a:bodyPr>
          <a:lstStyle/>
          <a:p>
            <a:r>
              <a:rPr lang="en-US" b="1" dirty="0" smtClean="0"/>
              <a:t>Transformation/Mapping:</a:t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dirty="0" smtClean="0"/>
              <a:t>A function that maps a space     on to itself.</a:t>
            </a:r>
            <a:br>
              <a:rPr lang="en-US" dirty="0" smtClean="0"/>
            </a:br>
            <a:endParaRPr lang="en-US" b="1" dirty="0" smtClean="0"/>
          </a:p>
          <a:p>
            <a:r>
              <a:rPr lang="en-US" b="1" dirty="0" smtClean="0"/>
              <a:t>Affine Transformation: </a:t>
            </a:r>
            <a:br>
              <a:rPr lang="en-US" b="1" dirty="0" smtClean="0"/>
            </a:br>
            <a:r>
              <a:rPr lang="en-US" dirty="0" smtClean="0"/>
              <a:t>Transformation composed of scaling, reflection, rotation, and translation.</a:t>
            </a:r>
          </a:p>
          <a:p>
            <a:r>
              <a:rPr lang="en-US" b="1" dirty="0" smtClean="0"/>
              <a:t>Scaling: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05000" y="5943600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Scaling</a:t>
            </a:r>
            <a:endParaRPr lang="en-US" dirty="0"/>
          </a:p>
        </p:txBody>
      </p:sp>
      <p:pic>
        <p:nvPicPr>
          <p:cNvPr id="9" name="Picture 8" descr="scale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343400"/>
            <a:ext cx="1752600" cy="1435100"/>
          </a:xfrm>
          <a:prstGeom prst="rect">
            <a:avLst/>
          </a:prstGeom>
        </p:spPr>
      </p:pic>
      <p:pic>
        <p:nvPicPr>
          <p:cNvPr id="10" name="Picture 9" descr="scale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330700"/>
            <a:ext cx="1752600" cy="1447800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572000" y="1917700"/>
          <a:ext cx="350520" cy="292100"/>
        </p:xfrm>
        <a:graphic>
          <a:graphicData uri="http://schemas.openxmlformats.org/presentationml/2006/ole">
            <p:oleObj spid="_x0000_s34818" name="Equation" r:id="rId6" imgW="1219200" imgH="1016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78706" y="2806700"/>
            <a:ext cx="6160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Reflection about the y-axis.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60833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Reflection about the x-axis.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114800" y="18288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4400" y="18288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71800" y="510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72200" y="5105400"/>
            <a:ext cx="8382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refl1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0" y="609600"/>
            <a:ext cx="2425700" cy="2082800"/>
          </a:xfrm>
        </p:spPr>
      </p:pic>
      <p:pic>
        <p:nvPicPr>
          <p:cNvPr id="23" name="Content Placeholder 21" descr="refl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632200"/>
            <a:ext cx="2425700" cy="2082800"/>
          </a:xfrm>
          <a:prstGeom prst="rect">
            <a:avLst/>
          </a:prstGeom>
        </p:spPr>
      </p:pic>
      <p:pic>
        <p:nvPicPr>
          <p:cNvPr id="25" name="Picture 24" descr="refl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09600"/>
            <a:ext cx="2641600" cy="2095500"/>
          </a:xfrm>
          <a:prstGeom prst="rect">
            <a:avLst/>
          </a:prstGeom>
        </p:spPr>
      </p:pic>
      <p:pic>
        <p:nvPicPr>
          <p:cNvPr id="26" name="Picture 25" descr="refl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0" y="3632200"/>
            <a:ext cx="2565400" cy="2057400"/>
          </a:xfrm>
          <a:prstGeom prst="rect">
            <a:avLst/>
          </a:prstGeom>
        </p:spPr>
      </p:pic>
      <p:sp>
        <p:nvSpPr>
          <p:cNvPr id="12" name="Content Placeholder 40"/>
          <p:cNvSpPr txBox="1">
            <a:spLocks/>
          </p:cNvSpPr>
          <p:nvPr/>
        </p:nvSpPr>
        <p:spPr>
          <a:xfrm>
            <a:off x="380999" y="228600"/>
            <a:ext cx="8532813" cy="632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Reflection: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ansl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159000"/>
            <a:ext cx="2971800" cy="25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19400" y="46990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Translation by some vector</a:t>
            </a:r>
            <a:endParaRPr lang="en-US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737100" y="3345180"/>
          <a:ext cx="292100" cy="525780"/>
        </p:xfrm>
        <a:graphic>
          <a:graphicData uri="http://schemas.openxmlformats.org/presentationml/2006/ole">
            <p:oleObj spid="_x0000_s45058" name="Equation" r:id="rId5" imgW="1016000" imgH="1828800" progId="Equation.3">
              <p:embed/>
            </p:oleObj>
          </a:graphicData>
        </a:graphic>
      </p:graphicFrame>
      <p:sp>
        <p:nvSpPr>
          <p:cNvPr id="6" name="Content Placeholder 40"/>
          <p:cNvSpPr txBox="1">
            <a:spLocks/>
          </p:cNvSpPr>
          <p:nvPr/>
        </p:nvSpPr>
        <p:spPr>
          <a:xfrm>
            <a:off x="380999" y="228600"/>
            <a:ext cx="8532813" cy="632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 2" pitchFamily="18" charset="2"/>
              <a:buChar char="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Translation:</a:t>
            </a:r>
          </a:p>
        </p:txBody>
      </p:sp>
      <p:graphicFrame>
        <p:nvGraphicFramePr>
          <p:cNvPr id="45059" name="Object 3"/>
          <p:cNvGraphicFramePr>
            <a:graphicFrameLocks noChangeAspect="1"/>
          </p:cNvGraphicFramePr>
          <p:nvPr/>
        </p:nvGraphicFramePr>
        <p:xfrm>
          <a:off x="6248400" y="4640815"/>
          <a:ext cx="215900" cy="388385"/>
        </p:xfrm>
        <a:graphic>
          <a:graphicData uri="http://schemas.openxmlformats.org/presentationml/2006/ole">
            <p:oleObj spid="_x0000_s45059" name="Equation" r:id="rId6" imgW="1016000" imgH="1828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/>
              <a:t>Some Math Background for IFS</a:t>
            </a:r>
            <a:endParaRPr lang="en-US" sz="40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495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Metric space: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It is an ordered pair              where     is a non-empty set and </a:t>
            </a:r>
            <a:r>
              <a:rPr lang="en-US" sz="2800" b="1" i="1" dirty="0" smtClean="0"/>
              <a:t>    </a:t>
            </a:r>
            <a:r>
              <a:rPr lang="en-US" sz="2800" i="1" dirty="0" smtClean="0"/>
              <a:t> is a metric (distance function).</a:t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dirty="0" smtClean="0"/>
              <a:t>Example: Euclidean Plane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endParaRPr lang="en-US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363915" y="2133600"/>
          <a:ext cx="893885" cy="387350"/>
        </p:xfrm>
        <a:graphic>
          <a:graphicData uri="http://schemas.openxmlformats.org/presentationml/2006/ole">
            <p:oleObj spid="_x0000_s26626" name="Equation" r:id="rId4" imgW="3048000" imgH="1320800" progId="Equation.3">
              <p:embed/>
            </p:oleObj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6659562" y="2133600"/>
          <a:ext cx="350838" cy="292100"/>
        </p:xfrm>
        <a:graphic>
          <a:graphicData uri="http://schemas.openxmlformats.org/presentationml/2006/ole">
            <p:oleObj spid="_x0000_s26629" name="Equation" r:id="rId5" imgW="1219200" imgH="1016000" progId="Equation.3">
              <p:embed/>
            </p:oleObj>
          </a:graphicData>
        </a:graphic>
      </p:graphicFrame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3471863" y="2589213"/>
          <a:ext cx="263525" cy="320675"/>
        </p:xfrm>
        <a:graphic>
          <a:graphicData uri="http://schemas.openxmlformats.org/presentationml/2006/ole">
            <p:oleObj spid="_x0000_s26630" name="Equation" r:id="rId6" imgW="914400" imgH="11176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62200" y="4191000"/>
          <a:ext cx="4023360" cy="609600"/>
        </p:xfrm>
        <a:graphic>
          <a:graphicData uri="http://schemas.openxmlformats.org/presentationml/2006/ole">
            <p:oleObj spid="_x0000_s26631" name="Equation" r:id="rId7" imgW="7315200" imgH="11049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Cauchy sequence: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i="1" dirty="0" smtClean="0"/>
              <a:t>A sequence                       of points in a metric space              is called a Cauchy sequence if, for any given number             , there is an integer             such that</a:t>
            </a:r>
            <a:br>
              <a:rPr lang="en-US" i="1" dirty="0" smtClean="0"/>
            </a:br>
            <a:r>
              <a:rPr lang="en-US" i="1" dirty="0" smtClean="0"/>
              <a:t>for all                    .</a:t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endParaRPr lang="en-US" sz="2400" i="1" dirty="0" smtClean="0"/>
          </a:p>
          <a:p>
            <a:r>
              <a:rPr lang="en-US" sz="2400" b="1" dirty="0" smtClean="0"/>
              <a:t>Complete metric space: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i="1" dirty="0" smtClean="0"/>
              <a:t>A metric space             is complete if every Cauchy sequence in </a:t>
            </a:r>
            <a:r>
              <a:rPr lang="en-US" b="1" i="1" dirty="0" smtClean="0"/>
              <a:t>   </a:t>
            </a:r>
            <a:r>
              <a:rPr lang="en-US" i="1" dirty="0" smtClean="0"/>
              <a:t>  </a:t>
            </a:r>
            <a:br>
              <a:rPr lang="en-US" i="1" dirty="0" smtClean="0"/>
            </a:br>
            <a:r>
              <a:rPr lang="en-US" i="1" dirty="0" smtClean="0"/>
              <a:t>    has a limit             .</a:t>
            </a:r>
            <a:endParaRPr lang="en-US" sz="2400" dirty="0"/>
          </a:p>
        </p:txBody>
      </p:sp>
      <p:graphicFrame>
        <p:nvGraphicFramePr>
          <p:cNvPr id="37903" name="Object 15"/>
          <p:cNvGraphicFramePr>
            <a:graphicFrameLocks noChangeAspect="1"/>
          </p:cNvGraphicFramePr>
          <p:nvPr/>
        </p:nvGraphicFramePr>
        <p:xfrm>
          <a:off x="7183437" y="838200"/>
          <a:ext cx="893763" cy="387350"/>
        </p:xfrm>
        <a:graphic>
          <a:graphicData uri="http://schemas.openxmlformats.org/presentationml/2006/ole">
            <p:oleObj spid="_x0000_s37903" name="Equation" r:id="rId4" imgW="3048000" imgH="1320800" progId="Equation.3">
              <p:embed/>
            </p:oleObj>
          </a:graphicData>
        </a:graphic>
      </p:graphicFrame>
      <p:graphicFrame>
        <p:nvGraphicFramePr>
          <p:cNvPr id="37904" name="Object 16"/>
          <p:cNvGraphicFramePr>
            <a:graphicFrameLocks noChangeAspect="1"/>
          </p:cNvGraphicFramePr>
          <p:nvPr/>
        </p:nvGraphicFramePr>
        <p:xfrm>
          <a:off x="7226300" y="1227138"/>
          <a:ext cx="774700" cy="296862"/>
        </p:xfrm>
        <a:graphic>
          <a:graphicData uri="http://schemas.openxmlformats.org/presentationml/2006/ole">
            <p:oleObj spid="_x0000_s37904" name="Equation" r:id="rId5" imgW="2641600" imgH="1016000" progId="Equation.3">
              <p:embed/>
            </p:oleObj>
          </a:graphicData>
        </a:graphic>
      </p:graphicFrame>
      <p:graphicFrame>
        <p:nvGraphicFramePr>
          <p:cNvPr id="37905" name="Object 17"/>
          <p:cNvGraphicFramePr>
            <a:graphicFrameLocks noChangeAspect="1"/>
          </p:cNvGraphicFramePr>
          <p:nvPr/>
        </p:nvGraphicFramePr>
        <p:xfrm>
          <a:off x="2992438" y="1522412"/>
          <a:ext cx="893762" cy="298450"/>
        </p:xfrm>
        <a:graphic>
          <a:graphicData uri="http://schemas.openxmlformats.org/presentationml/2006/ole">
            <p:oleObj spid="_x0000_s37905" name="Equation" r:id="rId6" imgW="3048000" imgH="1016000" progId="Equation.3">
              <p:embed/>
            </p:oleObj>
          </a:graphicData>
        </a:graphic>
      </p:graphicFrame>
      <p:graphicFrame>
        <p:nvGraphicFramePr>
          <p:cNvPr id="37906" name="Object 18"/>
          <p:cNvGraphicFramePr>
            <a:graphicFrameLocks noChangeAspect="1"/>
          </p:cNvGraphicFramePr>
          <p:nvPr/>
        </p:nvGraphicFramePr>
        <p:xfrm>
          <a:off x="5133975" y="1487488"/>
          <a:ext cx="1876425" cy="417512"/>
        </p:xfrm>
        <a:graphic>
          <a:graphicData uri="http://schemas.openxmlformats.org/presentationml/2006/ole">
            <p:oleObj spid="_x0000_s37906" name="Equation" r:id="rId7" imgW="6400800" imgH="1422400" progId="Equation.3">
              <p:embed/>
            </p:oleObj>
          </a:graphicData>
        </a:graphic>
      </p:graphicFrame>
      <p:graphicFrame>
        <p:nvGraphicFramePr>
          <p:cNvPr id="37907" name="Object 19"/>
          <p:cNvGraphicFramePr>
            <a:graphicFrameLocks noChangeAspect="1"/>
          </p:cNvGraphicFramePr>
          <p:nvPr/>
        </p:nvGraphicFramePr>
        <p:xfrm>
          <a:off x="2681288" y="5486400"/>
          <a:ext cx="893763" cy="387350"/>
        </p:xfrm>
        <a:graphic>
          <a:graphicData uri="http://schemas.openxmlformats.org/presentationml/2006/ole">
            <p:oleObj spid="_x0000_s37907" name="Equation" r:id="rId8" imgW="3048000" imgH="1320800" progId="Equation.3">
              <p:embed/>
            </p:oleObj>
          </a:graphicData>
        </a:graphic>
      </p:graphicFrame>
      <p:graphicFrame>
        <p:nvGraphicFramePr>
          <p:cNvPr id="37908" name="Object 20"/>
          <p:cNvGraphicFramePr>
            <a:graphicFrameLocks noChangeAspect="1"/>
          </p:cNvGraphicFramePr>
          <p:nvPr/>
        </p:nvGraphicFramePr>
        <p:xfrm>
          <a:off x="2286000" y="5791200"/>
          <a:ext cx="922337" cy="296862"/>
        </p:xfrm>
        <a:graphic>
          <a:graphicData uri="http://schemas.openxmlformats.org/presentationml/2006/ole">
            <p:oleObj spid="_x0000_s37908" name="Equation" r:id="rId9" imgW="3149600" imgH="1016000" progId="Equation.3">
              <p:embed/>
            </p:oleObj>
          </a:graphicData>
        </a:graphic>
      </p:graphicFrame>
      <p:graphicFrame>
        <p:nvGraphicFramePr>
          <p:cNvPr id="37911" name="Object 23"/>
          <p:cNvGraphicFramePr>
            <a:graphicFrameLocks noChangeAspect="1"/>
          </p:cNvGraphicFramePr>
          <p:nvPr/>
        </p:nvGraphicFramePr>
        <p:xfrm>
          <a:off x="2286000" y="838200"/>
          <a:ext cx="1579562" cy="409575"/>
        </p:xfrm>
        <a:graphic>
          <a:graphicData uri="http://schemas.openxmlformats.org/presentationml/2006/ole">
            <p:oleObj spid="_x0000_s37911" name="Equation" r:id="rId10" imgW="5486400" imgH="1422400" progId="Equation.3">
              <p:embed/>
            </p:oleObj>
          </a:graphicData>
        </a:graphic>
      </p:graphicFrame>
      <p:graphicFrame>
        <p:nvGraphicFramePr>
          <p:cNvPr id="37912" name="Object 24"/>
          <p:cNvGraphicFramePr>
            <a:graphicFrameLocks noChangeAspect="1"/>
          </p:cNvGraphicFramePr>
          <p:nvPr/>
        </p:nvGraphicFramePr>
        <p:xfrm>
          <a:off x="685800" y="5791200"/>
          <a:ext cx="350838" cy="292100"/>
        </p:xfrm>
        <a:graphic>
          <a:graphicData uri="http://schemas.openxmlformats.org/presentationml/2006/ole">
            <p:oleObj spid="_x0000_s37912" name="Equation" r:id="rId11" imgW="1219200" imgH="1016000" progId="Equation.3">
              <p:embed/>
            </p:oleObj>
          </a:graphicData>
        </a:graphic>
      </p:graphicFrame>
      <p:graphicFrame>
        <p:nvGraphicFramePr>
          <p:cNvPr id="37913" name="Object 25"/>
          <p:cNvGraphicFramePr>
            <a:graphicFrameLocks noChangeAspect="1"/>
          </p:cNvGraphicFramePr>
          <p:nvPr/>
        </p:nvGraphicFramePr>
        <p:xfrm>
          <a:off x="1600200" y="1752600"/>
          <a:ext cx="1257300" cy="349250"/>
        </p:xfrm>
        <a:graphic>
          <a:graphicData uri="http://schemas.openxmlformats.org/presentationml/2006/ole">
            <p:oleObj spid="_x0000_s37913" name="Equation" r:id="rId12" imgW="4368800" imgH="1219200" progId="Equation.3">
              <p:embed/>
            </p:oleObj>
          </a:graphicData>
        </a:graphic>
      </p:graphicFrame>
      <p:pic>
        <p:nvPicPr>
          <p:cNvPr id="13" name="Picture 12" descr="cauchy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360" y="2362199"/>
            <a:ext cx="7496239" cy="2658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Contraction Mapping: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A transformation                 on a metric space  </a:t>
            </a:r>
            <a:br>
              <a:rPr lang="en-US" sz="2800" i="1" dirty="0" smtClean="0"/>
            </a:br>
            <a:r>
              <a:rPr lang="en-US" sz="2800" i="1" dirty="0" smtClean="0"/>
              <a:t>          is called a contraction mapping if there is a constant              such that:</a:t>
            </a:r>
            <a:br>
              <a:rPr lang="en-US" sz="2800" i="1" dirty="0" smtClean="0"/>
            </a:br>
            <a:endParaRPr lang="en-US" sz="2800" i="1" dirty="0" smtClean="0"/>
          </a:p>
          <a:p>
            <a:endParaRPr lang="en-US" sz="2800" i="1" dirty="0" smtClean="0"/>
          </a:p>
          <a:p>
            <a:r>
              <a:rPr lang="en-US" sz="2800" b="1" dirty="0" smtClean="0"/>
              <a:t>Fixed point:</a:t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dirty="0" smtClean="0"/>
              <a:t> </a:t>
            </a:r>
            <a:r>
              <a:rPr lang="en-US" sz="2800" i="1" dirty="0" smtClean="0"/>
              <a:t>Let                 be a transformation on a space. A point            such that                      is called a fixed point of the transformation.   </a:t>
            </a:r>
          </a:p>
          <a:p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752600" y="2908300"/>
          <a:ext cx="5334000" cy="444500"/>
        </p:xfrm>
        <a:graphic>
          <a:graphicData uri="http://schemas.openxmlformats.org/presentationml/2006/ole">
            <p:oleObj spid="_x0000_s106498" name="Equation" r:id="rId4" imgW="7315200" imgH="609600" progId="Equation.3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3810000" y="1435100"/>
          <a:ext cx="1462314" cy="393700"/>
        </p:xfrm>
        <a:graphic>
          <a:graphicData uri="http://schemas.openxmlformats.org/presentationml/2006/ole">
            <p:oleObj spid="_x0000_s106499" name="Equation" r:id="rId5" imgW="5283200" imgH="1422400" progId="Equation.3">
              <p:embed/>
            </p:oleObj>
          </a:graphicData>
        </a:graphic>
      </p:graphicFrame>
      <p:graphicFrame>
        <p:nvGraphicFramePr>
          <p:cNvPr id="37894" name="Object 6"/>
          <p:cNvGraphicFramePr>
            <a:graphicFrameLocks noChangeAspect="1"/>
          </p:cNvGraphicFramePr>
          <p:nvPr/>
        </p:nvGraphicFramePr>
        <p:xfrm>
          <a:off x="1524000" y="4940300"/>
          <a:ext cx="1462087" cy="393700"/>
        </p:xfrm>
        <a:graphic>
          <a:graphicData uri="http://schemas.openxmlformats.org/presentationml/2006/ole">
            <p:oleObj spid="_x0000_s106500" name="Equation" r:id="rId6" imgW="5283200" imgH="142240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209800" y="5334000"/>
          <a:ext cx="914400" cy="406400"/>
        </p:xfrm>
        <a:graphic>
          <a:graphicData uri="http://schemas.openxmlformats.org/presentationml/2006/ole">
            <p:oleObj spid="_x0000_s106501" name="Equation" r:id="rId7" imgW="3657600" imgH="16256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953000" y="5257800"/>
          <a:ext cx="1920875" cy="558800"/>
        </p:xfrm>
        <a:graphic>
          <a:graphicData uri="http://schemas.openxmlformats.org/presentationml/2006/ole">
            <p:oleObj spid="_x0000_s106502" name="Equation" r:id="rId8" imgW="5588000" imgH="1625600" progId="Equation.3">
              <p:embed/>
            </p:oleObj>
          </a:graphicData>
        </a:graphic>
      </p:graphicFrame>
      <p:graphicFrame>
        <p:nvGraphicFramePr>
          <p:cNvPr id="37899" name="Object 11"/>
          <p:cNvGraphicFramePr>
            <a:graphicFrameLocks noChangeAspect="1"/>
          </p:cNvGraphicFramePr>
          <p:nvPr/>
        </p:nvGraphicFramePr>
        <p:xfrm>
          <a:off x="858838" y="1828800"/>
          <a:ext cx="893762" cy="387350"/>
        </p:xfrm>
        <a:graphic>
          <a:graphicData uri="http://schemas.openxmlformats.org/presentationml/2006/ole">
            <p:oleObj spid="_x0000_s106503" name="Equation" r:id="rId9" imgW="3048000" imgH="1320800" progId="Equation.3">
              <p:embed/>
            </p:oleObj>
          </a:graphicData>
        </a:graphic>
      </p:graphicFrame>
      <p:graphicFrame>
        <p:nvGraphicFramePr>
          <p:cNvPr id="37900" name="Object 12"/>
          <p:cNvGraphicFramePr>
            <a:graphicFrameLocks noChangeAspect="1"/>
          </p:cNvGraphicFramePr>
          <p:nvPr/>
        </p:nvGraphicFramePr>
        <p:xfrm>
          <a:off x="3048000" y="2292350"/>
          <a:ext cx="1219200" cy="298450"/>
        </p:xfrm>
        <a:graphic>
          <a:graphicData uri="http://schemas.openxmlformats.org/presentationml/2006/ole">
            <p:oleObj spid="_x0000_s106504" name="Equation" r:id="rId10" imgW="4165600" imgH="1016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Fractal is a geometric shape that is the union of parts, each of </a:t>
            </a:r>
            <a:br>
              <a:rPr lang="en-US" sz="2800" dirty="0" smtClean="0"/>
            </a:br>
            <a:r>
              <a:rPr lang="en-US" sz="2800" dirty="0" smtClean="0"/>
              <a:t>which is a reduced-size </a:t>
            </a:r>
            <a:br>
              <a:rPr lang="en-US" sz="2800" dirty="0" smtClean="0"/>
            </a:br>
            <a:r>
              <a:rPr lang="en-US" sz="2800" dirty="0" smtClean="0"/>
              <a:t>copy of itself.</a:t>
            </a:r>
          </a:p>
          <a:p>
            <a:pPr>
              <a:buNone/>
            </a:pPr>
            <a:r>
              <a:rPr lang="en-US" sz="2800" dirty="0" smtClean="0"/>
              <a:t> </a:t>
            </a:r>
          </a:p>
          <a:p>
            <a:r>
              <a:rPr lang="en-US" sz="2800" dirty="0" smtClean="0"/>
              <a:t> Infinitely complex </a:t>
            </a:r>
          </a:p>
          <a:p>
            <a:pPr>
              <a:buNone/>
            </a:pPr>
            <a:r>
              <a:rPr lang="en-US" sz="2800" dirty="0" smtClean="0"/>
              <a:t>	patterns.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What is a Fractal?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343401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Sierpinski Triangle</a:t>
            </a:r>
            <a:endParaRPr lang="en-US" dirty="0"/>
          </a:p>
        </p:txBody>
      </p:sp>
      <p:pic>
        <p:nvPicPr>
          <p:cNvPr id="7" name="Picture 6" descr="triang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4645"/>
            <a:ext cx="4572000" cy="3957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The Contraction Mapping Theorem:</a:t>
            </a:r>
            <a:br>
              <a:rPr lang="en-US" sz="3200" b="1" dirty="0" smtClean="0"/>
            </a:br>
            <a:r>
              <a:rPr lang="en-US" sz="32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Let                 be a contraction mapping on a complete metric shape          . Then    possesses exactly one fixed point           , and moreover for any point          , the sequence </a:t>
            </a:r>
            <a:br>
              <a:rPr lang="en-US" sz="2800" i="1" dirty="0" smtClean="0"/>
            </a:br>
            <a:r>
              <a:rPr lang="en-US" sz="2800" i="1" dirty="0" smtClean="0"/>
              <a:t>                              converges to     ; that is,</a:t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>                     , for each </a:t>
            </a:r>
          </a:p>
          <a:p>
            <a:pPr>
              <a:buNone/>
            </a:pP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i="1" dirty="0" smtClean="0"/>
          </a:p>
          <a:p>
            <a:endParaRPr lang="en-US" sz="28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433286" y="1511300"/>
          <a:ext cx="1462314" cy="393700"/>
        </p:xfrm>
        <a:graphic>
          <a:graphicData uri="http://schemas.openxmlformats.org/presentationml/2006/ole">
            <p:oleObj spid="_x0000_s47107" name="Equation" r:id="rId4" imgW="5283200" imgH="1422400" progId="Equation.3">
              <p:embed/>
            </p:oleObj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553200" y="2379133"/>
          <a:ext cx="990600" cy="440267"/>
        </p:xfrm>
        <a:graphic>
          <a:graphicData uri="http://schemas.openxmlformats.org/presentationml/2006/ole">
            <p:oleObj spid="_x0000_s47109" name="Equation" r:id="rId5" imgW="3657600" imgH="16256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894512" y="1828800"/>
          <a:ext cx="384175" cy="488950"/>
        </p:xfrm>
        <a:graphic>
          <a:graphicData uri="http://schemas.openxmlformats.org/presentationml/2006/ole">
            <p:oleObj spid="_x0000_s47110" name="Equation" r:id="rId6" imgW="1117600" imgH="1422400" progId="Equation.3">
              <p:embed/>
            </p:oleObj>
          </a:graphicData>
        </a:graphic>
      </p:graphicFrame>
      <p:graphicFrame>
        <p:nvGraphicFramePr>
          <p:cNvPr id="47111" name="Object 7"/>
          <p:cNvGraphicFramePr>
            <a:graphicFrameLocks noChangeAspect="1"/>
          </p:cNvGraphicFramePr>
          <p:nvPr/>
        </p:nvGraphicFramePr>
        <p:xfrm>
          <a:off x="4817270" y="2819400"/>
          <a:ext cx="910430" cy="293687"/>
        </p:xfrm>
        <a:graphic>
          <a:graphicData uri="http://schemas.openxmlformats.org/presentationml/2006/ole">
            <p:oleObj spid="_x0000_s47111" name="Equation" r:id="rId7" imgW="3149600" imgH="1016000" progId="Equation.3">
              <p:embed/>
            </p:oleObj>
          </a:graphicData>
        </a:graphic>
      </p:graphicFrame>
      <p:graphicFrame>
        <p:nvGraphicFramePr>
          <p:cNvPr id="47112" name="Object 8"/>
          <p:cNvGraphicFramePr>
            <a:graphicFrameLocks noChangeAspect="1"/>
          </p:cNvGraphicFramePr>
          <p:nvPr/>
        </p:nvGraphicFramePr>
        <p:xfrm>
          <a:off x="6038850" y="3233057"/>
          <a:ext cx="438150" cy="500743"/>
        </p:xfrm>
        <a:graphic>
          <a:graphicData uri="http://schemas.openxmlformats.org/presentationml/2006/ole">
            <p:oleObj spid="_x0000_s47112" name="Equation" r:id="rId8" imgW="1422400" imgH="1625600" progId="Equation.3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838200" y="3239319"/>
          <a:ext cx="2912479" cy="418281"/>
        </p:xfrm>
        <a:graphic>
          <a:graphicData uri="http://schemas.openxmlformats.org/presentationml/2006/ole">
            <p:oleObj spid="_x0000_s47113" name="Equation" r:id="rId9" imgW="1397000" imgH="203200" progId="Equation.3">
              <p:embed/>
            </p:oleObj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97521" y="4071937"/>
          <a:ext cx="1845679" cy="500063"/>
        </p:xfrm>
        <a:graphic>
          <a:graphicData uri="http://schemas.openxmlformats.org/presentationml/2006/ole">
            <p:oleObj spid="_x0000_s47114" name="Equation" r:id="rId10" imgW="1117600" imgH="304800" progId="Equation.3">
              <p:embed/>
            </p:oleObj>
          </a:graphicData>
        </a:graphic>
      </p:graphicFrame>
      <p:graphicFrame>
        <p:nvGraphicFramePr>
          <p:cNvPr id="47115" name="Object 11"/>
          <p:cNvGraphicFramePr>
            <a:graphicFrameLocks noChangeAspect="1"/>
          </p:cNvGraphicFramePr>
          <p:nvPr/>
        </p:nvGraphicFramePr>
        <p:xfrm>
          <a:off x="4652963" y="4125913"/>
          <a:ext cx="909637" cy="293687"/>
        </p:xfrm>
        <a:graphic>
          <a:graphicData uri="http://schemas.openxmlformats.org/presentationml/2006/ole">
            <p:oleObj spid="_x0000_s47115" name="Equation" r:id="rId11" imgW="3149600" imgH="1016000" progId="Equation.3">
              <p:embed/>
            </p:oleObj>
          </a:graphicData>
        </a:graphic>
      </p:graphicFrame>
      <p:graphicFrame>
        <p:nvGraphicFramePr>
          <p:cNvPr id="47118" name="Object 14"/>
          <p:cNvGraphicFramePr>
            <a:graphicFrameLocks noChangeAspect="1"/>
          </p:cNvGraphicFramePr>
          <p:nvPr/>
        </p:nvGraphicFramePr>
        <p:xfrm>
          <a:off x="4973638" y="1898650"/>
          <a:ext cx="893762" cy="387350"/>
        </p:xfrm>
        <a:graphic>
          <a:graphicData uri="http://schemas.openxmlformats.org/presentationml/2006/ole">
            <p:oleObj spid="_x0000_s47118" name="Equation" r:id="rId12" imgW="3048000" imgH="1320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fixedpoint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897254"/>
            <a:ext cx="7010400" cy="4863465"/>
          </a:xfrm>
        </p:spPr>
      </p:pic>
      <p:sp>
        <p:nvSpPr>
          <p:cNvPr id="3" name="Smiley Face 2"/>
          <p:cNvSpPr/>
          <p:nvPr/>
        </p:nvSpPr>
        <p:spPr>
          <a:xfrm>
            <a:off x="2819400" y="1143000"/>
            <a:ext cx="762000" cy="7620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miley Face 3"/>
          <p:cNvSpPr/>
          <p:nvPr/>
        </p:nvSpPr>
        <p:spPr>
          <a:xfrm>
            <a:off x="4191000" y="1905000"/>
            <a:ext cx="533400" cy="5334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5410200" y="2667000"/>
            <a:ext cx="304800" cy="3048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 flipH="1">
            <a:off x="6096000" y="2971800"/>
            <a:ext cx="152400" cy="1524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 flipH="1" flipV="1">
            <a:off x="6507481" y="3200400"/>
            <a:ext cx="45719" cy="45719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n 8"/>
          <p:cNvSpPr/>
          <p:nvPr/>
        </p:nvSpPr>
        <p:spPr>
          <a:xfrm>
            <a:off x="5410200" y="457200"/>
            <a:ext cx="685800" cy="68580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n 9"/>
          <p:cNvSpPr/>
          <p:nvPr/>
        </p:nvSpPr>
        <p:spPr>
          <a:xfrm>
            <a:off x="5867400" y="1371600"/>
            <a:ext cx="457200" cy="45720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n 10"/>
          <p:cNvSpPr/>
          <p:nvPr/>
        </p:nvSpPr>
        <p:spPr>
          <a:xfrm>
            <a:off x="6172200" y="2209800"/>
            <a:ext cx="228600" cy="22860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n 11"/>
          <p:cNvSpPr/>
          <p:nvPr/>
        </p:nvSpPr>
        <p:spPr>
          <a:xfrm>
            <a:off x="6324600" y="2819400"/>
            <a:ext cx="152400" cy="15240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Compact Set:</a:t>
            </a:r>
            <a:br>
              <a:rPr lang="en-US" sz="2800" b="1" dirty="0" smtClean="0"/>
            </a:br>
            <a:r>
              <a:rPr lang="en-US" sz="2800" dirty="0" smtClean="0"/>
              <a:t>- is closed and bounded.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b="1" dirty="0" smtClean="0"/>
          </a:p>
          <a:p>
            <a:r>
              <a:rPr lang="en-US" sz="2800" b="1" dirty="0" smtClean="0"/>
              <a:t>Hausdorff Space </a:t>
            </a:r>
            <a:br>
              <a:rPr lang="en-US" sz="2800" b="1" dirty="0" smtClean="0"/>
            </a:br>
            <a:r>
              <a:rPr lang="en-US" sz="2800" i="1" dirty="0" smtClean="0"/>
              <a:t>Let          be a complete metric space. Then </a:t>
            </a:r>
            <a:br>
              <a:rPr lang="en-US" sz="2800" i="1" dirty="0" smtClean="0"/>
            </a:br>
            <a:r>
              <a:rPr lang="en-US" sz="2800" b="1" i="1" dirty="0" smtClean="0">
                <a:latin typeface="Lucida Calligraphy"/>
                <a:cs typeface="Lucida Calligraphy"/>
              </a:rPr>
              <a:t>         </a:t>
            </a:r>
            <a:r>
              <a:rPr lang="en-US" sz="2800" i="1" dirty="0" smtClean="0"/>
              <a:t>denotes the space whose points are</a:t>
            </a:r>
            <a:r>
              <a:rPr lang="en-US" sz="2800" i="1" dirty="0" smtClean="0"/>
              <a:t> the compact </a:t>
            </a:r>
            <a:r>
              <a:rPr lang="en-US" sz="2800" i="1" dirty="0" smtClean="0"/>
              <a:t>subsets of </a:t>
            </a:r>
            <a:r>
              <a:rPr lang="en-US" sz="2800" b="1" i="1" dirty="0" smtClean="0"/>
              <a:t>    </a:t>
            </a:r>
            <a:r>
              <a:rPr lang="en-US" sz="2800" i="1" dirty="0" smtClean="0"/>
              <a:t>, other than the empty set.</a:t>
            </a:r>
            <a:br>
              <a:rPr lang="en-US" sz="2800" i="1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-</a:t>
            </a:r>
            <a:r>
              <a:rPr lang="en-US" sz="2700" dirty="0" smtClean="0"/>
              <a:t>each compact set of     is a single point of        .</a:t>
            </a:r>
            <a:r>
              <a:rPr lang="en-US" sz="2700" i="1" dirty="0" smtClean="0"/>
              <a:t> </a:t>
            </a:r>
            <a:endParaRPr lang="en-US" sz="2700" dirty="0" smtClean="0"/>
          </a:p>
        </p:txBody>
      </p:sp>
      <p:graphicFrame>
        <p:nvGraphicFramePr>
          <p:cNvPr id="49168" name="Object 16"/>
          <p:cNvGraphicFramePr>
            <a:graphicFrameLocks noChangeAspect="1"/>
          </p:cNvGraphicFramePr>
          <p:nvPr/>
        </p:nvGraphicFramePr>
        <p:xfrm>
          <a:off x="3657600" y="2925762"/>
          <a:ext cx="1066800" cy="427038"/>
        </p:xfrm>
        <a:graphic>
          <a:graphicData uri="http://schemas.openxmlformats.org/presentationml/2006/ole">
            <p:oleObj spid="_x0000_s49168" name="Equation" r:id="rId4" imgW="3048000" imgH="1219200" progId="Equation.3">
              <p:embed/>
            </p:oleObj>
          </a:graphicData>
        </a:graphic>
      </p:graphicFrame>
      <p:graphicFrame>
        <p:nvGraphicFramePr>
          <p:cNvPr id="49169" name="Object 17"/>
          <p:cNvGraphicFramePr>
            <a:graphicFrameLocks noChangeAspect="1"/>
          </p:cNvGraphicFramePr>
          <p:nvPr/>
        </p:nvGraphicFramePr>
        <p:xfrm>
          <a:off x="1392238" y="3352800"/>
          <a:ext cx="893762" cy="387350"/>
        </p:xfrm>
        <a:graphic>
          <a:graphicData uri="http://schemas.openxmlformats.org/presentationml/2006/ole">
            <p:oleObj spid="_x0000_s49169" name="Equation" r:id="rId5" imgW="3048000" imgH="1320800" progId="Equation.3">
              <p:embed/>
            </p:oleObj>
          </a:graphicData>
        </a:graphic>
      </p:graphicFrame>
      <p:graphicFrame>
        <p:nvGraphicFramePr>
          <p:cNvPr id="49170" name="Object 18"/>
          <p:cNvGraphicFramePr>
            <a:graphicFrameLocks noChangeAspect="1"/>
          </p:cNvGraphicFramePr>
          <p:nvPr/>
        </p:nvGraphicFramePr>
        <p:xfrm>
          <a:off x="784225" y="3810000"/>
          <a:ext cx="892175" cy="357187"/>
        </p:xfrm>
        <a:graphic>
          <a:graphicData uri="http://schemas.openxmlformats.org/presentationml/2006/ole">
            <p:oleObj spid="_x0000_s49170" name="Equation" r:id="rId6" imgW="3048000" imgH="1219200" progId="Equation.3">
              <p:embed/>
            </p:oleObj>
          </a:graphicData>
        </a:graphic>
      </p:graphicFrame>
      <p:pic>
        <p:nvPicPr>
          <p:cNvPr id="9" name="Picture 8" descr="compact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1600" y="762000"/>
            <a:ext cx="2962656" cy="19232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19800" y="160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graphicFrame>
        <p:nvGraphicFramePr>
          <p:cNvPr id="49173" name="Object 21"/>
          <p:cNvGraphicFramePr>
            <a:graphicFrameLocks noChangeAspect="1"/>
          </p:cNvGraphicFramePr>
          <p:nvPr/>
        </p:nvGraphicFramePr>
        <p:xfrm>
          <a:off x="4297362" y="4267200"/>
          <a:ext cx="350838" cy="292100"/>
        </p:xfrm>
        <a:graphic>
          <a:graphicData uri="http://schemas.openxmlformats.org/presentationml/2006/ole">
            <p:oleObj spid="_x0000_s49173" name="Equation" r:id="rId8" imgW="1219200" imgH="1016000" progId="Equation.3">
              <p:embed/>
            </p:oleObj>
          </a:graphicData>
        </a:graphic>
      </p:graphicFrame>
      <p:graphicFrame>
        <p:nvGraphicFramePr>
          <p:cNvPr id="49174" name="Object 22"/>
          <p:cNvGraphicFramePr>
            <a:graphicFrameLocks noChangeAspect="1"/>
          </p:cNvGraphicFramePr>
          <p:nvPr/>
        </p:nvGraphicFramePr>
        <p:xfrm>
          <a:off x="4495800" y="5562600"/>
          <a:ext cx="350838" cy="292100"/>
        </p:xfrm>
        <a:graphic>
          <a:graphicData uri="http://schemas.openxmlformats.org/presentationml/2006/ole">
            <p:oleObj spid="_x0000_s49174" name="Equation" r:id="rId9" imgW="1219200" imgH="1016000" progId="Equation.3">
              <p:embed/>
            </p:oleObj>
          </a:graphicData>
        </a:graphic>
      </p:graphicFrame>
      <p:graphicFrame>
        <p:nvGraphicFramePr>
          <p:cNvPr id="49175" name="Object 23"/>
          <p:cNvGraphicFramePr>
            <a:graphicFrameLocks noChangeAspect="1"/>
          </p:cNvGraphicFramePr>
          <p:nvPr/>
        </p:nvGraphicFramePr>
        <p:xfrm>
          <a:off x="7848600" y="5562600"/>
          <a:ext cx="877888" cy="349250"/>
        </p:xfrm>
        <a:graphic>
          <a:graphicData uri="http://schemas.openxmlformats.org/presentationml/2006/ole">
            <p:oleObj spid="_x0000_s49175" name="Equation" r:id="rId10" imgW="3048000" imgH="1219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Picture 5" descr="hausdorff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304800"/>
            <a:ext cx="5199481" cy="624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Distance between two points in H(X).</a:t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b="1" dirty="0"/>
          </a:p>
        </p:txBody>
      </p:sp>
      <p:pic>
        <p:nvPicPr>
          <p:cNvPr id="4" name="Picture 3" descr="h(d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6055458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Distance between two points in H(X).</a:t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b="1" dirty="0"/>
          </a:p>
        </p:txBody>
      </p:sp>
      <p:pic>
        <p:nvPicPr>
          <p:cNvPr id="4" name="Picture 3" descr="h(d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6055458" cy="4724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5400000">
            <a:off x="1561703" y="2172097"/>
            <a:ext cx="5341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19200" y="13202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Minimum distance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Distance between two points in H(X).</a:t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b="1" dirty="0"/>
          </a:p>
        </p:txBody>
      </p:sp>
      <p:pic>
        <p:nvPicPr>
          <p:cNvPr id="4" name="Picture 3" descr="h(d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6055458" cy="4724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219200" y="3048000"/>
            <a:ext cx="608806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6700" y="2463225"/>
            <a:ext cx="1143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Distance</a:t>
            </a:r>
          </a:p>
          <a:p>
            <a:r>
              <a:rPr lang="en-US" sz="1600" dirty="0" smtClean="0"/>
              <a:t>here </a:t>
            </a:r>
          </a:p>
          <a:p>
            <a:r>
              <a:rPr lang="en-US" sz="1600" dirty="0" smtClean="0"/>
              <a:t>is </a:t>
            </a:r>
          </a:p>
          <a:p>
            <a:r>
              <a:rPr lang="en-US" sz="1600" dirty="0" smtClean="0"/>
              <a:t>zero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Distance between two points in H(X).</a:t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800" b="1" dirty="0"/>
          </a:p>
        </p:txBody>
      </p:sp>
      <p:pic>
        <p:nvPicPr>
          <p:cNvPr id="4" name="Picture 3" descr="h(d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3000"/>
            <a:ext cx="6055458" cy="4724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16200000" flipH="1">
            <a:off x="571500" y="3390900"/>
            <a:ext cx="10668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6700" y="2539425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Minimum distance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Distance between two points in H(X).</a:t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400" dirty="0" smtClean="0"/>
              <a:t>-Maximum of minimum distances</a:t>
            </a:r>
            <a:endParaRPr lang="en-US" sz="2800" b="1" dirty="0"/>
          </a:p>
        </p:txBody>
      </p:sp>
      <p:pic>
        <p:nvPicPr>
          <p:cNvPr id="4" name="Picture 3" descr="h(d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43000"/>
            <a:ext cx="6055458" cy="4724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5400000">
            <a:off x="1518563" y="2051169"/>
            <a:ext cx="107767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18786" name="Object 2"/>
          <p:cNvGraphicFramePr>
            <a:graphicFrameLocks noChangeAspect="1"/>
          </p:cNvGraphicFramePr>
          <p:nvPr/>
        </p:nvGraphicFramePr>
        <p:xfrm>
          <a:off x="1736725" y="1132126"/>
          <a:ext cx="701675" cy="381000"/>
        </p:xfrm>
        <a:graphic>
          <a:graphicData uri="http://schemas.openxmlformats.org/presentationml/2006/ole">
            <p:oleObj spid="_x0000_s145410" name="Equation" r:id="rId5" imgW="2438400" imgH="1320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/>
              <a:t>Contraction mapping on</a:t>
            </a:r>
            <a:br>
              <a:rPr lang="en-US" sz="2800" b="1" dirty="0" smtClean="0"/>
            </a:br>
            <a:r>
              <a:rPr lang="en-US" sz="2800" b="1" dirty="0" smtClean="0"/>
              <a:t> </a:t>
            </a:r>
            <a:r>
              <a:rPr lang="en-US" sz="2800" b="1" i="1" dirty="0" smtClean="0"/>
              <a:t/>
            </a:r>
            <a:br>
              <a:rPr lang="en-US" sz="2800" b="1" i="1" dirty="0" smtClean="0"/>
            </a:br>
            <a:r>
              <a:rPr lang="en-US" sz="2800" i="1" dirty="0" smtClean="0"/>
              <a:t>Let                 be a contraction mapping on the metric space           with contractivity factor             . Then                         defined by</a:t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>is a contraction mapping on </a:t>
            </a:r>
            <a:r>
              <a:rPr lang="en-US" sz="2800" dirty="0" smtClean="0"/>
              <a:t>                        </a:t>
            </a:r>
            <a:r>
              <a:rPr lang="en-US" sz="2800" i="1" dirty="0" smtClean="0"/>
              <a:t>with contractivity factor    . </a:t>
            </a:r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371600" y="1371600"/>
          <a:ext cx="1548130" cy="292100"/>
        </p:xfrm>
        <a:graphic>
          <a:graphicData uri="http://schemas.openxmlformats.org/presentationml/2006/ole">
            <p:oleObj spid="_x0000_s52226" name="Equation" r:id="rId4" imgW="5384800" imgH="1016000" progId="Equation.3">
              <p:embed/>
            </p:oleObj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216400" y="2133600"/>
          <a:ext cx="2260600" cy="304800"/>
        </p:xfrm>
        <a:graphic>
          <a:graphicData uri="http://schemas.openxmlformats.org/presentationml/2006/ole">
            <p:oleObj spid="_x0000_s52227" name="Equation" r:id="rId5" imgW="7315200" imgH="99060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988039" y="2889250"/>
          <a:ext cx="4946161" cy="387350"/>
        </p:xfrm>
        <a:graphic>
          <a:graphicData uri="http://schemas.openxmlformats.org/presentationml/2006/ole">
            <p:oleObj spid="_x0000_s52228" name="Equation" r:id="rId6" imgW="7315200" imgH="571500" progId="Equation.3">
              <p:embed/>
            </p:oleObj>
          </a:graphicData>
        </a:graphic>
      </p:graphicFrame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5154295" y="457200"/>
          <a:ext cx="2084705" cy="563099"/>
        </p:xfrm>
        <a:graphic>
          <a:graphicData uri="http://schemas.openxmlformats.org/presentationml/2006/ole">
            <p:oleObj spid="_x0000_s52231" name="Equation" r:id="rId7" imgW="6400800" imgH="1727200" progId="Equation.3">
              <p:embed/>
            </p:oleObj>
          </a:graphicData>
        </a:graphic>
      </p:graphicFrame>
      <p:graphicFrame>
        <p:nvGraphicFramePr>
          <p:cNvPr id="52232" name="Object 8"/>
          <p:cNvGraphicFramePr>
            <a:graphicFrameLocks noChangeAspect="1"/>
          </p:cNvGraphicFramePr>
          <p:nvPr/>
        </p:nvGraphicFramePr>
        <p:xfrm>
          <a:off x="3810000" y="1676400"/>
          <a:ext cx="892175" cy="387350"/>
        </p:xfrm>
        <a:graphic>
          <a:graphicData uri="http://schemas.openxmlformats.org/presentationml/2006/ole">
            <p:oleObj spid="_x0000_s52232" name="Equation" r:id="rId8" imgW="3048000" imgH="1320800" progId="Equation.3">
              <p:embed/>
            </p:oleObj>
          </a:graphicData>
        </a:graphic>
      </p:graphicFrame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5764212" y="3505200"/>
          <a:ext cx="2084388" cy="563562"/>
        </p:xfrm>
        <a:graphic>
          <a:graphicData uri="http://schemas.openxmlformats.org/presentationml/2006/ole">
            <p:oleObj spid="_x0000_s52233" name="Equation" r:id="rId9" imgW="6400800" imgH="1727200" progId="Equation.3">
              <p:embed/>
            </p:oleObj>
          </a:graphicData>
        </a:graphic>
      </p:graphicFrame>
      <p:graphicFrame>
        <p:nvGraphicFramePr>
          <p:cNvPr id="52236" name="Object 12"/>
          <p:cNvGraphicFramePr>
            <a:graphicFrameLocks noChangeAspect="1"/>
          </p:cNvGraphicFramePr>
          <p:nvPr/>
        </p:nvGraphicFramePr>
        <p:xfrm>
          <a:off x="1905000" y="2143125"/>
          <a:ext cx="1219200" cy="298450"/>
        </p:xfrm>
        <a:graphic>
          <a:graphicData uri="http://schemas.openxmlformats.org/presentationml/2006/ole">
            <p:oleObj spid="_x0000_s52236" name="Equation" r:id="rId10" imgW="4165600" imgH="1016000" progId="Equation.3">
              <p:embed/>
            </p:oleObj>
          </a:graphicData>
        </a:graphic>
      </p:graphicFrame>
      <p:graphicFrame>
        <p:nvGraphicFramePr>
          <p:cNvPr id="52239" name="Object 15"/>
          <p:cNvGraphicFramePr>
            <a:graphicFrameLocks noChangeAspect="1"/>
          </p:cNvGraphicFramePr>
          <p:nvPr/>
        </p:nvGraphicFramePr>
        <p:xfrm>
          <a:off x="5051901" y="4110037"/>
          <a:ext cx="204787" cy="233363"/>
        </p:xfrm>
        <a:graphic>
          <a:graphicData uri="http://schemas.openxmlformats.org/presentationml/2006/ole">
            <p:oleObj spid="_x0000_s52239" name="Equation" r:id="rId11" imgW="711200" imgH="812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Fractal is a geometric shape that is the union of parts, each of </a:t>
            </a:r>
            <a:br>
              <a:rPr lang="en-US" sz="2800" dirty="0" smtClean="0"/>
            </a:br>
            <a:r>
              <a:rPr lang="en-US" sz="2800" dirty="0" smtClean="0"/>
              <a:t>which is a reduced-size </a:t>
            </a:r>
            <a:br>
              <a:rPr lang="en-US" sz="2800" dirty="0" smtClean="0"/>
            </a:br>
            <a:r>
              <a:rPr lang="en-US" sz="2800" dirty="0" smtClean="0"/>
              <a:t>copy of itself.</a:t>
            </a:r>
          </a:p>
          <a:p>
            <a:pPr>
              <a:buNone/>
            </a:pPr>
            <a:r>
              <a:rPr lang="en-US" sz="2800" dirty="0" smtClean="0"/>
              <a:t> </a:t>
            </a:r>
          </a:p>
          <a:p>
            <a:r>
              <a:rPr lang="en-US" sz="2800" dirty="0" smtClean="0"/>
              <a:t> Infinitely complex </a:t>
            </a:r>
          </a:p>
          <a:p>
            <a:pPr>
              <a:buNone/>
            </a:pPr>
            <a:r>
              <a:rPr lang="en-US" sz="2800" dirty="0" smtClean="0"/>
              <a:t>	patterns.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What is a Fractal?</a:t>
            </a:r>
            <a:endParaRPr lang="en-US" sz="4000" dirty="0"/>
          </a:p>
        </p:txBody>
      </p:sp>
      <p:pic>
        <p:nvPicPr>
          <p:cNvPr id="7" name="Picture 6" descr="triang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4645"/>
            <a:ext cx="4572000" cy="395755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359167" y="2110301"/>
            <a:ext cx="2718033" cy="2309299"/>
          </a:xfrm>
          <a:custGeom>
            <a:avLst/>
            <a:gdLst>
              <a:gd name="connsiteX0" fmla="*/ 1199626 w 2718033"/>
              <a:gd name="connsiteY0" fmla="*/ 27494 h 2309299"/>
              <a:gd name="connsiteX1" fmla="*/ 1107347 w 2718033"/>
              <a:gd name="connsiteY1" fmla="*/ 44272 h 2309299"/>
              <a:gd name="connsiteX2" fmla="*/ 1057013 w 2718033"/>
              <a:gd name="connsiteY2" fmla="*/ 69439 h 2309299"/>
              <a:gd name="connsiteX3" fmla="*/ 1015068 w 2718033"/>
              <a:gd name="connsiteY3" fmla="*/ 77828 h 2309299"/>
              <a:gd name="connsiteX4" fmla="*/ 989901 w 2718033"/>
              <a:gd name="connsiteY4" fmla="*/ 86217 h 2309299"/>
              <a:gd name="connsiteX5" fmla="*/ 922789 w 2718033"/>
              <a:gd name="connsiteY5" fmla="*/ 102995 h 2309299"/>
              <a:gd name="connsiteX6" fmla="*/ 889233 w 2718033"/>
              <a:gd name="connsiteY6" fmla="*/ 119773 h 2309299"/>
              <a:gd name="connsiteX7" fmla="*/ 847288 w 2718033"/>
              <a:gd name="connsiteY7" fmla="*/ 128162 h 2309299"/>
              <a:gd name="connsiteX8" fmla="*/ 763398 w 2718033"/>
              <a:gd name="connsiteY8" fmla="*/ 161717 h 2309299"/>
              <a:gd name="connsiteX9" fmla="*/ 738231 w 2718033"/>
              <a:gd name="connsiteY9" fmla="*/ 170106 h 2309299"/>
              <a:gd name="connsiteX10" fmla="*/ 654341 w 2718033"/>
              <a:gd name="connsiteY10" fmla="*/ 220440 h 2309299"/>
              <a:gd name="connsiteX11" fmla="*/ 629174 w 2718033"/>
              <a:gd name="connsiteY11" fmla="*/ 245607 h 2309299"/>
              <a:gd name="connsiteX12" fmla="*/ 562062 w 2718033"/>
              <a:gd name="connsiteY12" fmla="*/ 295941 h 2309299"/>
              <a:gd name="connsiteX13" fmla="*/ 536896 w 2718033"/>
              <a:gd name="connsiteY13" fmla="*/ 379831 h 2309299"/>
              <a:gd name="connsiteX14" fmla="*/ 478173 w 2718033"/>
              <a:gd name="connsiteY14" fmla="*/ 446943 h 2309299"/>
              <a:gd name="connsiteX15" fmla="*/ 461395 w 2718033"/>
              <a:gd name="connsiteY15" fmla="*/ 472110 h 2309299"/>
              <a:gd name="connsiteX16" fmla="*/ 427839 w 2718033"/>
              <a:gd name="connsiteY16" fmla="*/ 497277 h 2309299"/>
              <a:gd name="connsiteX17" fmla="*/ 402672 w 2718033"/>
              <a:gd name="connsiteY17" fmla="*/ 547611 h 2309299"/>
              <a:gd name="connsiteX18" fmla="*/ 335560 w 2718033"/>
              <a:gd name="connsiteY18" fmla="*/ 614723 h 2309299"/>
              <a:gd name="connsiteX19" fmla="*/ 285226 w 2718033"/>
              <a:gd name="connsiteY19" fmla="*/ 681835 h 2309299"/>
              <a:gd name="connsiteX20" fmla="*/ 260059 w 2718033"/>
              <a:gd name="connsiteY20" fmla="*/ 723780 h 2309299"/>
              <a:gd name="connsiteX21" fmla="*/ 209725 w 2718033"/>
              <a:gd name="connsiteY21" fmla="*/ 790892 h 2309299"/>
              <a:gd name="connsiteX22" fmla="*/ 201336 w 2718033"/>
              <a:gd name="connsiteY22" fmla="*/ 832837 h 2309299"/>
              <a:gd name="connsiteX23" fmla="*/ 184558 w 2718033"/>
              <a:gd name="connsiteY23" fmla="*/ 858004 h 2309299"/>
              <a:gd name="connsiteX24" fmla="*/ 176169 w 2718033"/>
              <a:gd name="connsiteY24" fmla="*/ 891560 h 2309299"/>
              <a:gd name="connsiteX25" fmla="*/ 159391 w 2718033"/>
              <a:gd name="connsiteY25" fmla="*/ 925116 h 2309299"/>
              <a:gd name="connsiteX26" fmla="*/ 142613 w 2718033"/>
              <a:gd name="connsiteY26" fmla="*/ 992228 h 2309299"/>
              <a:gd name="connsiteX27" fmla="*/ 125835 w 2718033"/>
              <a:gd name="connsiteY27" fmla="*/ 1084506 h 2309299"/>
              <a:gd name="connsiteX28" fmla="*/ 109057 w 2718033"/>
              <a:gd name="connsiteY28" fmla="*/ 1134840 h 2309299"/>
              <a:gd name="connsiteX29" fmla="*/ 100668 w 2718033"/>
              <a:gd name="connsiteY29" fmla="*/ 1160007 h 2309299"/>
              <a:gd name="connsiteX30" fmla="*/ 67112 w 2718033"/>
              <a:gd name="connsiteY30" fmla="*/ 1269064 h 2309299"/>
              <a:gd name="connsiteX31" fmla="*/ 58723 w 2718033"/>
              <a:gd name="connsiteY31" fmla="*/ 1319398 h 2309299"/>
              <a:gd name="connsiteX32" fmla="*/ 33556 w 2718033"/>
              <a:gd name="connsiteY32" fmla="*/ 1394899 h 2309299"/>
              <a:gd name="connsiteX33" fmla="*/ 25167 w 2718033"/>
              <a:gd name="connsiteY33" fmla="*/ 1428455 h 2309299"/>
              <a:gd name="connsiteX34" fmla="*/ 16778 w 2718033"/>
              <a:gd name="connsiteY34" fmla="*/ 1503956 h 2309299"/>
              <a:gd name="connsiteX35" fmla="*/ 8389 w 2718033"/>
              <a:gd name="connsiteY35" fmla="*/ 1545901 h 2309299"/>
              <a:gd name="connsiteX36" fmla="*/ 0 w 2718033"/>
              <a:gd name="connsiteY36" fmla="*/ 1646569 h 2309299"/>
              <a:gd name="connsiteX37" fmla="*/ 8389 w 2718033"/>
              <a:gd name="connsiteY37" fmla="*/ 1889850 h 2309299"/>
              <a:gd name="connsiteX38" fmla="*/ 41945 w 2718033"/>
              <a:gd name="connsiteY38" fmla="*/ 1948573 h 2309299"/>
              <a:gd name="connsiteX39" fmla="*/ 58723 w 2718033"/>
              <a:gd name="connsiteY39" fmla="*/ 1982128 h 2309299"/>
              <a:gd name="connsiteX40" fmla="*/ 75501 w 2718033"/>
              <a:gd name="connsiteY40" fmla="*/ 2007295 h 2309299"/>
              <a:gd name="connsiteX41" fmla="*/ 83890 w 2718033"/>
              <a:gd name="connsiteY41" fmla="*/ 2032462 h 2309299"/>
              <a:gd name="connsiteX42" fmla="*/ 125835 w 2718033"/>
              <a:gd name="connsiteY42" fmla="*/ 2057629 h 2309299"/>
              <a:gd name="connsiteX43" fmla="*/ 142613 w 2718033"/>
              <a:gd name="connsiteY43" fmla="*/ 2082796 h 2309299"/>
              <a:gd name="connsiteX44" fmla="*/ 209725 w 2718033"/>
              <a:gd name="connsiteY44" fmla="*/ 2116352 h 2309299"/>
              <a:gd name="connsiteX45" fmla="*/ 276837 w 2718033"/>
              <a:gd name="connsiteY45" fmla="*/ 2149908 h 2309299"/>
              <a:gd name="connsiteX46" fmla="*/ 360727 w 2718033"/>
              <a:gd name="connsiteY46" fmla="*/ 2183464 h 2309299"/>
              <a:gd name="connsiteX47" fmla="*/ 394283 w 2718033"/>
              <a:gd name="connsiteY47" fmla="*/ 2200242 h 2309299"/>
              <a:gd name="connsiteX48" fmla="*/ 436228 w 2718033"/>
              <a:gd name="connsiteY48" fmla="*/ 2225409 h 2309299"/>
              <a:gd name="connsiteX49" fmla="*/ 469784 w 2718033"/>
              <a:gd name="connsiteY49" fmla="*/ 2233798 h 2309299"/>
              <a:gd name="connsiteX50" fmla="*/ 511729 w 2718033"/>
              <a:gd name="connsiteY50" fmla="*/ 2250576 h 2309299"/>
              <a:gd name="connsiteX51" fmla="*/ 562062 w 2718033"/>
              <a:gd name="connsiteY51" fmla="*/ 2267354 h 2309299"/>
              <a:gd name="connsiteX52" fmla="*/ 587229 w 2718033"/>
              <a:gd name="connsiteY52" fmla="*/ 2275743 h 2309299"/>
              <a:gd name="connsiteX53" fmla="*/ 763398 w 2718033"/>
              <a:gd name="connsiteY53" fmla="*/ 2284132 h 2309299"/>
              <a:gd name="connsiteX54" fmla="*/ 931178 w 2718033"/>
              <a:gd name="connsiteY54" fmla="*/ 2300910 h 2309299"/>
              <a:gd name="connsiteX55" fmla="*/ 1023457 w 2718033"/>
              <a:gd name="connsiteY55" fmla="*/ 2309299 h 2309299"/>
              <a:gd name="connsiteX56" fmla="*/ 1661020 w 2718033"/>
              <a:gd name="connsiteY56" fmla="*/ 2300910 h 2309299"/>
              <a:gd name="connsiteX57" fmla="*/ 1736521 w 2718033"/>
              <a:gd name="connsiteY57" fmla="*/ 2292521 h 2309299"/>
              <a:gd name="connsiteX58" fmla="*/ 1786855 w 2718033"/>
              <a:gd name="connsiteY58" fmla="*/ 2275743 h 2309299"/>
              <a:gd name="connsiteX59" fmla="*/ 1812022 w 2718033"/>
              <a:gd name="connsiteY59" fmla="*/ 2267354 h 2309299"/>
              <a:gd name="connsiteX60" fmla="*/ 1912690 w 2718033"/>
              <a:gd name="connsiteY60" fmla="*/ 2250576 h 2309299"/>
              <a:gd name="connsiteX61" fmla="*/ 2030136 w 2718033"/>
              <a:gd name="connsiteY61" fmla="*/ 2217020 h 2309299"/>
              <a:gd name="connsiteX62" fmla="*/ 2080470 w 2718033"/>
              <a:gd name="connsiteY62" fmla="*/ 2208631 h 2309299"/>
              <a:gd name="connsiteX63" fmla="*/ 2147582 w 2718033"/>
              <a:gd name="connsiteY63" fmla="*/ 2191853 h 2309299"/>
              <a:gd name="connsiteX64" fmla="*/ 2231472 w 2718033"/>
              <a:gd name="connsiteY64" fmla="*/ 2183464 h 2309299"/>
              <a:gd name="connsiteX65" fmla="*/ 2290195 w 2718033"/>
              <a:gd name="connsiteY65" fmla="*/ 2158297 h 2309299"/>
              <a:gd name="connsiteX66" fmla="*/ 2340529 w 2718033"/>
              <a:gd name="connsiteY66" fmla="*/ 2141519 h 2309299"/>
              <a:gd name="connsiteX67" fmla="*/ 2365696 w 2718033"/>
              <a:gd name="connsiteY67" fmla="*/ 2124741 h 2309299"/>
              <a:gd name="connsiteX68" fmla="*/ 2390862 w 2718033"/>
              <a:gd name="connsiteY68" fmla="*/ 2116352 h 2309299"/>
              <a:gd name="connsiteX69" fmla="*/ 2449585 w 2718033"/>
              <a:gd name="connsiteY69" fmla="*/ 2082796 h 2309299"/>
              <a:gd name="connsiteX70" fmla="*/ 2474752 w 2718033"/>
              <a:gd name="connsiteY70" fmla="*/ 2057629 h 2309299"/>
              <a:gd name="connsiteX71" fmla="*/ 2508308 w 2718033"/>
              <a:gd name="connsiteY71" fmla="*/ 1998906 h 2309299"/>
              <a:gd name="connsiteX72" fmla="*/ 2525086 w 2718033"/>
              <a:gd name="connsiteY72" fmla="*/ 1965351 h 2309299"/>
              <a:gd name="connsiteX73" fmla="*/ 2600587 w 2718033"/>
              <a:gd name="connsiteY73" fmla="*/ 1881461 h 2309299"/>
              <a:gd name="connsiteX74" fmla="*/ 2617365 w 2718033"/>
              <a:gd name="connsiteY74" fmla="*/ 1847905 h 2309299"/>
              <a:gd name="connsiteX75" fmla="*/ 2650921 w 2718033"/>
              <a:gd name="connsiteY75" fmla="*/ 1797571 h 2309299"/>
              <a:gd name="connsiteX76" fmla="*/ 2667699 w 2718033"/>
              <a:gd name="connsiteY76" fmla="*/ 1738848 h 2309299"/>
              <a:gd name="connsiteX77" fmla="*/ 2676088 w 2718033"/>
              <a:gd name="connsiteY77" fmla="*/ 1705292 h 2309299"/>
              <a:gd name="connsiteX78" fmla="*/ 2709644 w 2718033"/>
              <a:gd name="connsiteY78" fmla="*/ 1629791 h 2309299"/>
              <a:gd name="connsiteX79" fmla="*/ 2718033 w 2718033"/>
              <a:gd name="connsiteY79" fmla="*/ 1587846 h 2309299"/>
              <a:gd name="connsiteX80" fmla="*/ 2709644 w 2718033"/>
              <a:gd name="connsiteY80" fmla="*/ 1160007 h 2309299"/>
              <a:gd name="connsiteX81" fmla="*/ 2692866 w 2718033"/>
              <a:gd name="connsiteY81" fmla="*/ 1109673 h 2309299"/>
              <a:gd name="connsiteX82" fmla="*/ 2667699 w 2718033"/>
              <a:gd name="connsiteY82" fmla="*/ 1067728 h 2309299"/>
              <a:gd name="connsiteX83" fmla="*/ 2642532 w 2718033"/>
              <a:gd name="connsiteY83" fmla="*/ 983839 h 2309299"/>
              <a:gd name="connsiteX84" fmla="*/ 2625754 w 2718033"/>
              <a:gd name="connsiteY84" fmla="*/ 941894 h 2309299"/>
              <a:gd name="connsiteX85" fmla="*/ 2583809 w 2718033"/>
              <a:gd name="connsiteY85" fmla="*/ 866393 h 2309299"/>
              <a:gd name="connsiteX86" fmla="*/ 2550253 w 2718033"/>
              <a:gd name="connsiteY86" fmla="*/ 790892 h 2309299"/>
              <a:gd name="connsiteX87" fmla="*/ 2466363 w 2718033"/>
              <a:gd name="connsiteY87" fmla="*/ 740558 h 2309299"/>
              <a:gd name="connsiteX88" fmla="*/ 2441196 w 2718033"/>
              <a:gd name="connsiteY88" fmla="*/ 715391 h 2309299"/>
              <a:gd name="connsiteX89" fmla="*/ 2382473 w 2718033"/>
              <a:gd name="connsiteY89" fmla="*/ 690224 h 2309299"/>
              <a:gd name="connsiteX90" fmla="*/ 2348918 w 2718033"/>
              <a:gd name="connsiteY90" fmla="*/ 673446 h 2309299"/>
              <a:gd name="connsiteX91" fmla="*/ 2290195 w 2718033"/>
              <a:gd name="connsiteY91" fmla="*/ 656668 h 2309299"/>
              <a:gd name="connsiteX92" fmla="*/ 2256639 w 2718033"/>
              <a:gd name="connsiteY92" fmla="*/ 639890 h 2309299"/>
              <a:gd name="connsiteX93" fmla="*/ 2231472 w 2718033"/>
              <a:gd name="connsiteY93" fmla="*/ 631501 h 2309299"/>
              <a:gd name="connsiteX94" fmla="*/ 2197916 w 2718033"/>
              <a:gd name="connsiteY94" fmla="*/ 614723 h 2309299"/>
              <a:gd name="connsiteX95" fmla="*/ 2147582 w 2718033"/>
              <a:gd name="connsiteY95" fmla="*/ 597945 h 2309299"/>
              <a:gd name="connsiteX96" fmla="*/ 1988191 w 2718033"/>
              <a:gd name="connsiteY96" fmla="*/ 522444 h 2309299"/>
              <a:gd name="connsiteX97" fmla="*/ 1954635 w 2718033"/>
              <a:gd name="connsiteY97" fmla="*/ 505666 h 2309299"/>
              <a:gd name="connsiteX98" fmla="*/ 1904301 w 2718033"/>
              <a:gd name="connsiteY98" fmla="*/ 472110 h 2309299"/>
              <a:gd name="connsiteX99" fmla="*/ 1837189 w 2718033"/>
              <a:gd name="connsiteY99" fmla="*/ 413387 h 2309299"/>
              <a:gd name="connsiteX100" fmla="*/ 1736521 w 2718033"/>
              <a:gd name="connsiteY100" fmla="*/ 346275 h 2309299"/>
              <a:gd name="connsiteX101" fmla="*/ 1694576 w 2718033"/>
              <a:gd name="connsiteY101" fmla="*/ 312719 h 2309299"/>
              <a:gd name="connsiteX102" fmla="*/ 1661020 w 2718033"/>
              <a:gd name="connsiteY102" fmla="*/ 295941 h 2309299"/>
              <a:gd name="connsiteX103" fmla="*/ 1635853 w 2718033"/>
              <a:gd name="connsiteY103" fmla="*/ 270774 h 2309299"/>
              <a:gd name="connsiteX104" fmla="*/ 1568741 w 2718033"/>
              <a:gd name="connsiteY104" fmla="*/ 245607 h 2309299"/>
              <a:gd name="connsiteX105" fmla="*/ 1501629 w 2718033"/>
              <a:gd name="connsiteY105" fmla="*/ 203662 h 2309299"/>
              <a:gd name="connsiteX106" fmla="*/ 1468073 w 2718033"/>
              <a:gd name="connsiteY106" fmla="*/ 195273 h 2309299"/>
              <a:gd name="connsiteX107" fmla="*/ 1417740 w 2718033"/>
              <a:gd name="connsiteY107" fmla="*/ 161717 h 2309299"/>
              <a:gd name="connsiteX108" fmla="*/ 1392573 w 2718033"/>
              <a:gd name="connsiteY108" fmla="*/ 144940 h 2309299"/>
              <a:gd name="connsiteX109" fmla="*/ 1342239 w 2718033"/>
              <a:gd name="connsiteY109" fmla="*/ 128162 h 2309299"/>
              <a:gd name="connsiteX110" fmla="*/ 1317072 w 2718033"/>
              <a:gd name="connsiteY110" fmla="*/ 119773 h 2309299"/>
              <a:gd name="connsiteX111" fmla="*/ 1291905 w 2718033"/>
              <a:gd name="connsiteY111" fmla="*/ 111384 h 2309299"/>
              <a:gd name="connsiteX112" fmla="*/ 1275127 w 2718033"/>
              <a:gd name="connsiteY112" fmla="*/ 86217 h 2309299"/>
              <a:gd name="connsiteX113" fmla="*/ 1224793 w 2718033"/>
              <a:gd name="connsiteY113" fmla="*/ 52661 h 2309299"/>
              <a:gd name="connsiteX114" fmla="*/ 1199626 w 2718033"/>
              <a:gd name="connsiteY114" fmla="*/ 27494 h 230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2718033" h="2309299">
                <a:moveTo>
                  <a:pt x="1199626" y="27494"/>
                </a:moveTo>
                <a:cubicBezTo>
                  <a:pt x="1180052" y="26096"/>
                  <a:pt x="1127124" y="35796"/>
                  <a:pt x="1107347" y="44272"/>
                </a:cubicBezTo>
                <a:cubicBezTo>
                  <a:pt x="1049936" y="68877"/>
                  <a:pt x="1113571" y="55299"/>
                  <a:pt x="1057013" y="69439"/>
                </a:cubicBezTo>
                <a:cubicBezTo>
                  <a:pt x="1043180" y="72897"/>
                  <a:pt x="1028901" y="74370"/>
                  <a:pt x="1015068" y="77828"/>
                </a:cubicBezTo>
                <a:cubicBezTo>
                  <a:pt x="1006489" y="79973"/>
                  <a:pt x="998432" y="83890"/>
                  <a:pt x="989901" y="86217"/>
                </a:cubicBezTo>
                <a:cubicBezTo>
                  <a:pt x="967654" y="92284"/>
                  <a:pt x="944665" y="95703"/>
                  <a:pt x="922789" y="102995"/>
                </a:cubicBezTo>
                <a:cubicBezTo>
                  <a:pt x="910925" y="106950"/>
                  <a:pt x="901097" y="115818"/>
                  <a:pt x="889233" y="119773"/>
                </a:cubicBezTo>
                <a:cubicBezTo>
                  <a:pt x="875706" y="124282"/>
                  <a:pt x="860815" y="123653"/>
                  <a:pt x="847288" y="128162"/>
                </a:cubicBezTo>
                <a:cubicBezTo>
                  <a:pt x="818716" y="137686"/>
                  <a:pt x="791970" y="152193"/>
                  <a:pt x="763398" y="161717"/>
                </a:cubicBezTo>
                <a:cubicBezTo>
                  <a:pt x="755009" y="164513"/>
                  <a:pt x="746017" y="165914"/>
                  <a:pt x="738231" y="170106"/>
                </a:cubicBezTo>
                <a:cubicBezTo>
                  <a:pt x="709518" y="185567"/>
                  <a:pt x="677400" y="197381"/>
                  <a:pt x="654341" y="220440"/>
                </a:cubicBezTo>
                <a:cubicBezTo>
                  <a:pt x="645952" y="228829"/>
                  <a:pt x="638665" y="238489"/>
                  <a:pt x="629174" y="245607"/>
                </a:cubicBezTo>
                <a:cubicBezTo>
                  <a:pt x="545785" y="308149"/>
                  <a:pt x="621511" y="236492"/>
                  <a:pt x="562062" y="295941"/>
                </a:cubicBezTo>
                <a:cubicBezTo>
                  <a:pt x="553673" y="323904"/>
                  <a:pt x="548396" y="352997"/>
                  <a:pt x="536896" y="379831"/>
                </a:cubicBezTo>
                <a:cubicBezTo>
                  <a:pt x="526460" y="404183"/>
                  <a:pt x="494212" y="428231"/>
                  <a:pt x="478173" y="446943"/>
                </a:cubicBezTo>
                <a:cubicBezTo>
                  <a:pt x="471612" y="454598"/>
                  <a:pt x="468524" y="464981"/>
                  <a:pt x="461395" y="472110"/>
                </a:cubicBezTo>
                <a:cubicBezTo>
                  <a:pt x="451508" y="481997"/>
                  <a:pt x="437726" y="487390"/>
                  <a:pt x="427839" y="497277"/>
                </a:cubicBezTo>
                <a:cubicBezTo>
                  <a:pt x="349342" y="575774"/>
                  <a:pt x="464079" y="472558"/>
                  <a:pt x="402672" y="547611"/>
                </a:cubicBezTo>
                <a:cubicBezTo>
                  <a:pt x="382638" y="572097"/>
                  <a:pt x="357019" y="591476"/>
                  <a:pt x="335560" y="614723"/>
                </a:cubicBezTo>
                <a:cubicBezTo>
                  <a:pt x="317743" y="634025"/>
                  <a:pt x="299527" y="658953"/>
                  <a:pt x="285226" y="681835"/>
                </a:cubicBezTo>
                <a:cubicBezTo>
                  <a:pt x="276584" y="695662"/>
                  <a:pt x="270069" y="710909"/>
                  <a:pt x="260059" y="723780"/>
                </a:cubicBezTo>
                <a:cubicBezTo>
                  <a:pt x="200701" y="800098"/>
                  <a:pt x="246985" y="716372"/>
                  <a:pt x="209725" y="790892"/>
                </a:cubicBezTo>
                <a:cubicBezTo>
                  <a:pt x="206929" y="804874"/>
                  <a:pt x="206343" y="819486"/>
                  <a:pt x="201336" y="832837"/>
                </a:cubicBezTo>
                <a:cubicBezTo>
                  <a:pt x="197796" y="842277"/>
                  <a:pt x="188530" y="848737"/>
                  <a:pt x="184558" y="858004"/>
                </a:cubicBezTo>
                <a:cubicBezTo>
                  <a:pt x="180016" y="868601"/>
                  <a:pt x="180217" y="880765"/>
                  <a:pt x="176169" y="891560"/>
                </a:cubicBezTo>
                <a:cubicBezTo>
                  <a:pt x="171778" y="903269"/>
                  <a:pt x="163346" y="913252"/>
                  <a:pt x="159391" y="925116"/>
                </a:cubicBezTo>
                <a:cubicBezTo>
                  <a:pt x="152099" y="946992"/>
                  <a:pt x="146404" y="969483"/>
                  <a:pt x="142613" y="992228"/>
                </a:cubicBezTo>
                <a:cubicBezTo>
                  <a:pt x="139872" y="1008674"/>
                  <a:pt x="130860" y="1066079"/>
                  <a:pt x="125835" y="1084506"/>
                </a:cubicBezTo>
                <a:cubicBezTo>
                  <a:pt x="121182" y="1101568"/>
                  <a:pt x="114650" y="1118062"/>
                  <a:pt x="109057" y="1134840"/>
                </a:cubicBezTo>
                <a:cubicBezTo>
                  <a:pt x="106261" y="1143229"/>
                  <a:pt x="102122" y="1151285"/>
                  <a:pt x="100668" y="1160007"/>
                </a:cubicBezTo>
                <a:cubicBezTo>
                  <a:pt x="88778" y="1231347"/>
                  <a:pt x="98979" y="1194707"/>
                  <a:pt x="67112" y="1269064"/>
                </a:cubicBezTo>
                <a:cubicBezTo>
                  <a:pt x="64316" y="1285842"/>
                  <a:pt x="63106" y="1302963"/>
                  <a:pt x="58723" y="1319398"/>
                </a:cubicBezTo>
                <a:cubicBezTo>
                  <a:pt x="51888" y="1345031"/>
                  <a:pt x="39990" y="1369163"/>
                  <a:pt x="33556" y="1394899"/>
                </a:cubicBezTo>
                <a:lnTo>
                  <a:pt x="25167" y="1428455"/>
                </a:lnTo>
                <a:cubicBezTo>
                  <a:pt x="22371" y="1453622"/>
                  <a:pt x="20359" y="1478889"/>
                  <a:pt x="16778" y="1503956"/>
                </a:cubicBezTo>
                <a:cubicBezTo>
                  <a:pt x="14762" y="1518071"/>
                  <a:pt x="10055" y="1531740"/>
                  <a:pt x="8389" y="1545901"/>
                </a:cubicBezTo>
                <a:cubicBezTo>
                  <a:pt x="4455" y="1579343"/>
                  <a:pt x="2796" y="1613013"/>
                  <a:pt x="0" y="1646569"/>
                </a:cubicBezTo>
                <a:cubicBezTo>
                  <a:pt x="2796" y="1727663"/>
                  <a:pt x="3328" y="1808866"/>
                  <a:pt x="8389" y="1889850"/>
                </a:cubicBezTo>
                <a:cubicBezTo>
                  <a:pt x="9991" y="1915487"/>
                  <a:pt x="29194" y="1928171"/>
                  <a:pt x="41945" y="1948573"/>
                </a:cubicBezTo>
                <a:cubicBezTo>
                  <a:pt x="48573" y="1959177"/>
                  <a:pt x="52519" y="1971270"/>
                  <a:pt x="58723" y="1982128"/>
                </a:cubicBezTo>
                <a:cubicBezTo>
                  <a:pt x="63725" y="1990882"/>
                  <a:pt x="70992" y="1998277"/>
                  <a:pt x="75501" y="2007295"/>
                </a:cubicBezTo>
                <a:cubicBezTo>
                  <a:pt x="79456" y="2015204"/>
                  <a:pt x="77637" y="2026209"/>
                  <a:pt x="83890" y="2032462"/>
                </a:cubicBezTo>
                <a:cubicBezTo>
                  <a:pt x="95420" y="2043992"/>
                  <a:pt x="111853" y="2049240"/>
                  <a:pt x="125835" y="2057629"/>
                </a:cubicBezTo>
                <a:cubicBezTo>
                  <a:pt x="131428" y="2066018"/>
                  <a:pt x="135484" y="2075667"/>
                  <a:pt x="142613" y="2082796"/>
                </a:cubicBezTo>
                <a:cubicBezTo>
                  <a:pt x="160899" y="2101082"/>
                  <a:pt x="187409" y="2106052"/>
                  <a:pt x="209725" y="2116352"/>
                </a:cubicBezTo>
                <a:cubicBezTo>
                  <a:pt x="232434" y="2126833"/>
                  <a:pt x="253109" y="2141999"/>
                  <a:pt x="276837" y="2149908"/>
                </a:cubicBezTo>
                <a:cubicBezTo>
                  <a:pt x="316259" y="2163049"/>
                  <a:pt x="308201" y="2159589"/>
                  <a:pt x="360727" y="2183464"/>
                </a:cubicBezTo>
                <a:cubicBezTo>
                  <a:pt x="372112" y="2188639"/>
                  <a:pt x="383351" y="2194169"/>
                  <a:pt x="394283" y="2200242"/>
                </a:cubicBezTo>
                <a:cubicBezTo>
                  <a:pt x="408536" y="2208161"/>
                  <a:pt x="421328" y="2218787"/>
                  <a:pt x="436228" y="2225409"/>
                </a:cubicBezTo>
                <a:cubicBezTo>
                  <a:pt x="446764" y="2230092"/>
                  <a:pt x="458846" y="2230152"/>
                  <a:pt x="469784" y="2233798"/>
                </a:cubicBezTo>
                <a:cubicBezTo>
                  <a:pt x="484070" y="2238560"/>
                  <a:pt x="497577" y="2245430"/>
                  <a:pt x="511729" y="2250576"/>
                </a:cubicBezTo>
                <a:cubicBezTo>
                  <a:pt x="528349" y="2256620"/>
                  <a:pt x="545284" y="2261761"/>
                  <a:pt x="562062" y="2267354"/>
                </a:cubicBezTo>
                <a:cubicBezTo>
                  <a:pt x="570451" y="2270150"/>
                  <a:pt x="578396" y="2275322"/>
                  <a:pt x="587229" y="2275743"/>
                </a:cubicBezTo>
                <a:lnTo>
                  <a:pt x="763398" y="2284132"/>
                </a:lnTo>
                <a:cubicBezTo>
                  <a:pt x="830263" y="2288311"/>
                  <a:pt x="866489" y="2294441"/>
                  <a:pt x="931178" y="2300910"/>
                </a:cubicBezTo>
                <a:lnTo>
                  <a:pt x="1023457" y="2309299"/>
                </a:lnTo>
                <a:lnTo>
                  <a:pt x="1661020" y="2300910"/>
                </a:lnTo>
                <a:cubicBezTo>
                  <a:pt x="1686335" y="2300314"/>
                  <a:pt x="1711691" y="2297487"/>
                  <a:pt x="1736521" y="2292521"/>
                </a:cubicBezTo>
                <a:cubicBezTo>
                  <a:pt x="1753863" y="2289053"/>
                  <a:pt x="1770077" y="2281336"/>
                  <a:pt x="1786855" y="2275743"/>
                </a:cubicBezTo>
                <a:cubicBezTo>
                  <a:pt x="1795244" y="2272947"/>
                  <a:pt x="1803300" y="2268808"/>
                  <a:pt x="1812022" y="2267354"/>
                </a:cubicBezTo>
                <a:cubicBezTo>
                  <a:pt x="1845578" y="2261761"/>
                  <a:pt x="1880417" y="2261334"/>
                  <a:pt x="1912690" y="2250576"/>
                </a:cubicBezTo>
                <a:cubicBezTo>
                  <a:pt x="1952584" y="2237278"/>
                  <a:pt x="1988001" y="2224042"/>
                  <a:pt x="2030136" y="2217020"/>
                </a:cubicBezTo>
                <a:cubicBezTo>
                  <a:pt x="2046914" y="2214224"/>
                  <a:pt x="2063866" y="2212321"/>
                  <a:pt x="2080470" y="2208631"/>
                </a:cubicBezTo>
                <a:cubicBezTo>
                  <a:pt x="2143988" y="2194516"/>
                  <a:pt x="2056938" y="2203939"/>
                  <a:pt x="2147582" y="2191853"/>
                </a:cubicBezTo>
                <a:cubicBezTo>
                  <a:pt x="2175438" y="2188139"/>
                  <a:pt x="2203509" y="2186260"/>
                  <a:pt x="2231472" y="2183464"/>
                </a:cubicBezTo>
                <a:cubicBezTo>
                  <a:pt x="2312483" y="2156460"/>
                  <a:pt x="2186532" y="2199762"/>
                  <a:pt x="2290195" y="2158297"/>
                </a:cubicBezTo>
                <a:cubicBezTo>
                  <a:pt x="2306616" y="2151729"/>
                  <a:pt x="2325814" y="2151329"/>
                  <a:pt x="2340529" y="2141519"/>
                </a:cubicBezTo>
                <a:cubicBezTo>
                  <a:pt x="2348918" y="2135926"/>
                  <a:pt x="2356678" y="2129250"/>
                  <a:pt x="2365696" y="2124741"/>
                </a:cubicBezTo>
                <a:cubicBezTo>
                  <a:pt x="2373605" y="2120786"/>
                  <a:pt x="2382735" y="2119835"/>
                  <a:pt x="2390862" y="2116352"/>
                </a:cubicBezTo>
                <a:cubicBezTo>
                  <a:pt x="2407755" y="2109112"/>
                  <a:pt x="2434717" y="2095186"/>
                  <a:pt x="2449585" y="2082796"/>
                </a:cubicBezTo>
                <a:cubicBezTo>
                  <a:pt x="2458699" y="2075201"/>
                  <a:pt x="2466363" y="2066018"/>
                  <a:pt x="2474752" y="2057629"/>
                </a:cubicBezTo>
                <a:cubicBezTo>
                  <a:pt x="2491000" y="1992638"/>
                  <a:pt x="2469863" y="2052729"/>
                  <a:pt x="2508308" y="1998906"/>
                </a:cubicBezTo>
                <a:cubicBezTo>
                  <a:pt x="2515577" y="1988730"/>
                  <a:pt x="2517167" y="1975030"/>
                  <a:pt x="2525086" y="1965351"/>
                </a:cubicBezTo>
                <a:cubicBezTo>
                  <a:pt x="2576873" y="1902057"/>
                  <a:pt x="2573576" y="1928729"/>
                  <a:pt x="2600587" y="1881461"/>
                </a:cubicBezTo>
                <a:cubicBezTo>
                  <a:pt x="2606792" y="1870603"/>
                  <a:pt x="2610931" y="1858628"/>
                  <a:pt x="2617365" y="1847905"/>
                </a:cubicBezTo>
                <a:cubicBezTo>
                  <a:pt x="2627740" y="1830614"/>
                  <a:pt x="2650921" y="1797571"/>
                  <a:pt x="2650921" y="1797571"/>
                </a:cubicBezTo>
                <a:cubicBezTo>
                  <a:pt x="2677146" y="1692670"/>
                  <a:pt x="2643629" y="1823093"/>
                  <a:pt x="2667699" y="1738848"/>
                </a:cubicBezTo>
                <a:cubicBezTo>
                  <a:pt x="2670866" y="1727762"/>
                  <a:pt x="2672040" y="1716087"/>
                  <a:pt x="2676088" y="1705292"/>
                </a:cubicBezTo>
                <a:cubicBezTo>
                  <a:pt x="2700875" y="1639193"/>
                  <a:pt x="2686687" y="1706315"/>
                  <a:pt x="2709644" y="1629791"/>
                </a:cubicBezTo>
                <a:cubicBezTo>
                  <a:pt x="2713741" y="1616134"/>
                  <a:pt x="2715237" y="1601828"/>
                  <a:pt x="2718033" y="1587846"/>
                </a:cubicBezTo>
                <a:cubicBezTo>
                  <a:pt x="2715237" y="1445233"/>
                  <a:pt x="2717141" y="1302450"/>
                  <a:pt x="2709644" y="1160007"/>
                </a:cubicBezTo>
                <a:cubicBezTo>
                  <a:pt x="2708714" y="1142346"/>
                  <a:pt x="2701965" y="1124838"/>
                  <a:pt x="2692866" y="1109673"/>
                </a:cubicBezTo>
                <a:lnTo>
                  <a:pt x="2667699" y="1067728"/>
                </a:lnTo>
                <a:cubicBezTo>
                  <a:pt x="2657684" y="1027668"/>
                  <a:pt x="2658871" y="1028770"/>
                  <a:pt x="2642532" y="983839"/>
                </a:cubicBezTo>
                <a:cubicBezTo>
                  <a:pt x="2637386" y="969687"/>
                  <a:pt x="2632488" y="955363"/>
                  <a:pt x="2625754" y="941894"/>
                </a:cubicBezTo>
                <a:cubicBezTo>
                  <a:pt x="2612879" y="916143"/>
                  <a:pt x="2595984" y="892482"/>
                  <a:pt x="2583809" y="866393"/>
                </a:cubicBezTo>
                <a:cubicBezTo>
                  <a:pt x="2573335" y="843949"/>
                  <a:pt x="2571430" y="809422"/>
                  <a:pt x="2550253" y="790892"/>
                </a:cubicBezTo>
                <a:cubicBezTo>
                  <a:pt x="2457331" y="709585"/>
                  <a:pt x="2537914" y="791666"/>
                  <a:pt x="2466363" y="740558"/>
                </a:cubicBezTo>
                <a:cubicBezTo>
                  <a:pt x="2456709" y="733662"/>
                  <a:pt x="2450850" y="722287"/>
                  <a:pt x="2441196" y="715391"/>
                </a:cubicBezTo>
                <a:cubicBezTo>
                  <a:pt x="2413372" y="695517"/>
                  <a:pt x="2409858" y="701961"/>
                  <a:pt x="2382473" y="690224"/>
                </a:cubicBezTo>
                <a:cubicBezTo>
                  <a:pt x="2370979" y="685298"/>
                  <a:pt x="2360627" y="677837"/>
                  <a:pt x="2348918" y="673446"/>
                </a:cubicBezTo>
                <a:cubicBezTo>
                  <a:pt x="2292152" y="652158"/>
                  <a:pt x="2337522" y="676951"/>
                  <a:pt x="2290195" y="656668"/>
                </a:cubicBezTo>
                <a:cubicBezTo>
                  <a:pt x="2278701" y="651742"/>
                  <a:pt x="2268133" y="644816"/>
                  <a:pt x="2256639" y="639890"/>
                </a:cubicBezTo>
                <a:cubicBezTo>
                  <a:pt x="2248511" y="636407"/>
                  <a:pt x="2239600" y="634984"/>
                  <a:pt x="2231472" y="631501"/>
                </a:cubicBezTo>
                <a:cubicBezTo>
                  <a:pt x="2219978" y="626575"/>
                  <a:pt x="2209527" y="619367"/>
                  <a:pt x="2197916" y="614723"/>
                </a:cubicBezTo>
                <a:cubicBezTo>
                  <a:pt x="2181495" y="608155"/>
                  <a:pt x="2163400" y="605854"/>
                  <a:pt x="2147582" y="597945"/>
                </a:cubicBezTo>
                <a:cubicBezTo>
                  <a:pt x="1934039" y="491173"/>
                  <a:pt x="2134658" y="589020"/>
                  <a:pt x="1988191" y="522444"/>
                </a:cubicBezTo>
                <a:cubicBezTo>
                  <a:pt x="1976806" y="517269"/>
                  <a:pt x="1965358" y="512100"/>
                  <a:pt x="1954635" y="505666"/>
                </a:cubicBezTo>
                <a:cubicBezTo>
                  <a:pt x="1937344" y="495291"/>
                  <a:pt x="1904301" y="472110"/>
                  <a:pt x="1904301" y="472110"/>
                </a:cubicBezTo>
                <a:cubicBezTo>
                  <a:pt x="1856763" y="400804"/>
                  <a:pt x="1935061" y="511259"/>
                  <a:pt x="1837189" y="413387"/>
                </a:cubicBezTo>
                <a:cubicBezTo>
                  <a:pt x="1783014" y="359212"/>
                  <a:pt x="1843384" y="414972"/>
                  <a:pt x="1736521" y="346275"/>
                </a:cubicBezTo>
                <a:cubicBezTo>
                  <a:pt x="1721459" y="336593"/>
                  <a:pt x="1709474" y="322651"/>
                  <a:pt x="1694576" y="312719"/>
                </a:cubicBezTo>
                <a:cubicBezTo>
                  <a:pt x="1684171" y="305782"/>
                  <a:pt x="1671196" y="303210"/>
                  <a:pt x="1661020" y="295941"/>
                </a:cubicBezTo>
                <a:cubicBezTo>
                  <a:pt x="1651366" y="289045"/>
                  <a:pt x="1645507" y="277670"/>
                  <a:pt x="1635853" y="270774"/>
                </a:cubicBezTo>
                <a:cubicBezTo>
                  <a:pt x="1612232" y="253902"/>
                  <a:pt x="1595762" y="252362"/>
                  <a:pt x="1568741" y="245607"/>
                </a:cubicBezTo>
                <a:cubicBezTo>
                  <a:pt x="1542347" y="225811"/>
                  <a:pt x="1532337" y="215177"/>
                  <a:pt x="1501629" y="203662"/>
                </a:cubicBezTo>
                <a:cubicBezTo>
                  <a:pt x="1490834" y="199614"/>
                  <a:pt x="1479258" y="198069"/>
                  <a:pt x="1468073" y="195273"/>
                </a:cubicBezTo>
                <a:lnTo>
                  <a:pt x="1417740" y="161717"/>
                </a:lnTo>
                <a:cubicBezTo>
                  <a:pt x="1409351" y="156124"/>
                  <a:pt x="1402138" y="148128"/>
                  <a:pt x="1392573" y="144940"/>
                </a:cubicBezTo>
                <a:lnTo>
                  <a:pt x="1342239" y="128162"/>
                </a:lnTo>
                <a:lnTo>
                  <a:pt x="1317072" y="119773"/>
                </a:lnTo>
                <a:lnTo>
                  <a:pt x="1291905" y="111384"/>
                </a:lnTo>
                <a:cubicBezTo>
                  <a:pt x="1286312" y="102995"/>
                  <a:pt x="1283000" y="92515"/>
                  <a:pt x="1275127" y="86217"/>
                </a:cubicBezTo>
                <a:cubicBezTo>
                  <a:pt x="1217487" y="40105"/>
                  <a:pt x="1284680" y="129658"/>
                  <a:pt x="1224793" y="52661"/>
                </a:cubicBezTo>
                <a:cubicBezTo>
                  <a:pt x="1183835" y="0"/>
                  <a:pt x="1219200" y="28892"/>
                  <a:pt x="1199626" y="27494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43401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Sierpinski Triangle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fixedpoint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0600" y="897254"/>
            <a:ext cx="7010400" cy="4863465"/>
          </a:xfrm>
        </p:spPr>
      </p:pic>
      <p:sp>
        <p:nvSpPr>
          <p:cNvPr id="3" name="Smiley Face 2"/>
          <p:cNvSpPr/>
          <p:nvPr/>
        </p:nvSpPr>
        <p:spPr>
          <a:xfrm>
            <a:off x="2819400" y="1143000"/>
            <a:ext cx="762000" cy="7620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miley Face 3"/>
          <p:cNvSpPr/>
          <p:nvPr/>
        </p:nvSpPr>
        <p:spPr>
          <a:xfrm>
            <a:off x="4191000" y="1905000"/>
            <a:ext cx="533400" cy="5334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5410200" y="2667000"/>
            <a:ext cx="304800" cy="3048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 flipH="1">
            <a:off x="6096000" y="2971800"/>
            <a:ext cx="152400" cy="152400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 flipH="1" flipV="1">
            <a:off x="6507481" y="3200400"/>
            <a:ext cx="45719" cy="45719"/>
          </a:xfrm>
          <a:prstGeom prst="smileyFac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un 8"/>
          <p:cNvSpPr/>
          <p:nvPr/>
        </p:nvSpPr>
        <p:spPr>
          <a:xfrm>
            <a:off x="5410200" y="457200"/>
            <a:ext cx="685800" cy="68580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n 9"/>
          <p:cNvSpPr/>
          <p:nvPr/>
        </p:nvSpPr>
        <p:spPr>
          <a:xfrm>
            <a:off x="5867400" y="1371600"/>
            <a:ext cx="457200" cy="45720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n 10"/>
          <p:cNvSpPr/>
          <p:nvPr/>
        </p:nvSpPr>
        <p:spPr>
          <a:xfrm>
            <a:off x="6172200" y="2209800"/>
            <a:ext cx="228600" cy="22860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un 11"/>
          <p:cNvSpPr/>
          <p:nvPr/>
        </p:nvSpPr>
        <p:spPr>
          <a:xfrm>
            <a:off x="6400800" y="2819400"/>
            <a:ext cx="76200" cy="228600"/>
          </a:xfrm>
          <a:prstGeom prst="su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 dirty="0" smtClean="0"/>
              <a:t>Iterated Function Systems (IFS)</a:t>
            </a:r>
            <a:endParaRPr lang="en-US" sz="40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4953000"/>
          </a:xfrm>
        </p:spPr>
        <p:txBody>
          <a:bodyPr>
            <a:normAutofit/>
          </a:bodyPr>
          <a:lstStyle/>
          <a:p>
            <a:r>
              <a:rPr lang="en-US" i="1" dirty="0" smtClean="0"/>
              <a:t>An Iterated function system consists of a </a:t>
            </a:r>
            <a:r>
              <a:rPr lang="en-US" i="1" dirty="0" smtClean="0">
                <a:solidFill>
                  <a:schemeClr val="tx1"/>
                </a:solidFill>
              </a:rPr>
              <a:t>complete metric space</a:t>
            </a:r>
            <a:r>
              <a:rPr lang="en-US" i="1" dirty="0" smtClean="0"/>
              <a:t>       </a:t>
            </a:r>
            <a:br>
              <a:rPr lang="en-US" i="1" dirty="0" smtClean="0"/>
            </a:br>
            <a:r>
              <a:rPr lang="en-US" i="1" dirty="0" smtClean="0"/>
              <a:t>             together with </a:t>
            </a:r>
            <a:r>
              <a:rPr lang="en-US" i="1" dirty="0" smtClean="0">
                <a:solidFill>
                  <a:schemeClr val="tx1"/>
                </a:solidFill>
              </a:rPr>
              <a:t>a finite set of contraction mappings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                     , with respective contractivity factors     , for </a:t>
            </a:r>
            <a:br>
              <a:rPr lang="en-US" i="1" dirty="0" smtClean="0"/>
            </a:br>
            <a:endParaRPr lang="en-US" i="1" dirty="0" smtClean="0"/>
          </a:p>
          <a:p>
            <a:r>
              <a:rPr lang="en-US" sz="2400" b="1" dirty="0" smtClean="0"/>
              <a:t>IFS Theorem:</a:t>
            </a:r>
            <a:r>
              <a:rPr lang="en-US" b="1" i="1" dirty="0" smtClean="0"/>
              <a:t/>
            </a:r>
            <a:br>
              <a:rPr lang="en-US" b="1" i="1" dirty="0" smtClean="0"/>
            </a:br>
            <a:r>
              <a:rPr lang="en-US" i="1" dirty="0" smtClean="0"/>
              <a:t>Let                                              be an iterated function system with contractivity factor    . Then the transformation</a:t>
            </a:r>
            <a:br>
              <a:rPr lang="en-US" i="1" dirty="0" smtClean="0"/>
            </a:br>
            <a:r>
              <a:rPr lang="en-US" i="1" dirty="0" smtClean="0"/>
              <a:t>                                defined by</a:t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                                                            for all                 </a:t>
            </a:r>
            <a:r>
              <a:rPr lang="en-US" i="1" dirty="0" smtClean="0"/>
              <a:t> , </a:t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is </a:t>
            </a:r>
            <a:r>
              <a:rPr lang="en-US" i="1" dirty="0" smtClean="0"/>
              <a:t>a</a:t>
            </a:r>
            <a:r>
              <a:rPr lang="en-US" i="1" dirty="0" smtClean="0"/>
              <a:t> contraction </a:t>
            </a:r>
            <a:r>
              <a:rPr lang="en-US" i="1" dirty="0" smtClean="0"/>
              <a:t>mapping on the complete  metric space</a:t>
            </a:r>
            <a:br>
              <a:rPr lang="en-US" i="1" dirty="0" smtClean="0"/>
            </a:br>
            <a:r>
              <a:rPr lang="en-US" i="1" dirty="0" smtClean="0"/>
              <a:t>                              with contractivity factor    ; that is </a:t>
            </a:r>
            <a:br>
              <a:rPr lang="en-US" i="1" dirty="0" smtClean="0"/>
            </a:br>
            <a:r>
              <a:rPr lang="en-US" i="1" dirty="0" smtClean="0"/>
              <a:t>                                                                </a:t>
            </a:r>
            <a:endParaRPr lang="en-US" b="1" i="1" dirty="0"/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668337" y="2227263"/>
          <a:ext cx="1693863" cy="409575"/>
        </p:xfrm>
        <a:graphic>
          <a:graphicData uri="http://schemas.openxmlformats.org/presentationml/2006/ole">
            <p:oleObj spid="_x0000_s38914" name="Equation" r:id="rId4" imgW="5892800" imgH="1422400" progId="Equation.3">
              <p:embed/>
            </p:oleObj>
          </a:graphicData>
        </a:graphic>
      </p:graphicFrame>
      <p:graphicFrame>
        <p:nvGraphicFramePr>
          <p:cNvPr id="38915" name="Object 3"/>
          <p:cNvGraphicFramePr>
            <a:graphicFrameLocks noChangeAspect="1"/>
          </p:cNvGraphicFramePr>
          <p:nvPr/>
        </p:nvGraphicFramePr>
        <p:xfrm>
          <a:off x="1219200" y="3486150"/>
          <a:ext cx="3200400" cy="400050"/>
        </p:xfrm>
        <a:graphic>
          <a:graphicData uri="http://schemas.openxmlformats.org/presentationml/2006/ole">
            <p:oleObj spid="_x0000_s38915" name="Equation" r:id="rId5" imgW="7315200" imgH="914400" progId="Equation.3">
              <p:embed/>
            </p:oleObj>
          </a:graphicData>
        </a:graphic>
      </p:graphicFrame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685800" y="4114800"/>
          <a:ext cx="2336800" cy="304800"/>
        </p:xfrm>
        <a:graphic>
          <a:graphicData uri="http://schemas.openxmlformats.org/presentationml/2006/ole">
            <p:oleObj spid="_x0000_s38917" name="Equation" r:id="rId6" imgW="7315200" imgH="952500" progId="Equation.3">
              <p:embed/>
            </p:oleObj>
          </a:graphicData>
        </a:graphic>
      </p:graphicFrame>
      <p:graphicFrame>
        <p:nvGraphicFramePr>
          <p:cNvPr id="38918" name="Object 6"/>
          <p:cNvGraphicFramePr>
            <a:graphicFrameLocks noChangeAspect="1"/>
          </p:cNvGraphicFramePr>
          <p:nvPr/>
        </p:nvGraphicFramePr>
        <p:xfrm>
          <a:off x="2667000" y="4419600"/>
          <a:ext cx="2235200" cy="838200"/>
        </p:xfrm>
        <a:graphic>
          <a:graphicData uri="http://schemas.openxmlformats.org/presentationml/2006/ole">
            <p:oleObj spid="_x0000_s38918" name="Equation" r:id="rId7" imgW="7315200" imgH="2743200" progId="Equation.3">
              <p:embed/>
            </p:oleObj>
          </a:graphicData>
        </a:graphic>
      </p:graphicFrame>
      <p:graphicFrame>
        <p:nvGraphicFramePr>
          <p:cNvPr id="38919" name="Object 7"/>
          <p:cNvGraphicFramePr>
            <a:graphicFrameLocks noChangeAspect="1"/>
          </p:cNvGraphicFramePr>
          <p:nvPr/>
        </p:nvGraphicFramePr>
        <p:xfrm>
          <a:off x="5715000" y="4724400"/>
          <a:ext cx="1270000" cy="304800"/>
        </p:xfrm>
        <a:graphic>
          <a:graphicData uri="http://schemas.openxmlformats.org/presentationml/2006/ole">
            <p:oleObj spid="_x0000_s38919" name="Equation" r:id="rId8" imgW="5080000" imgH="1219200" progId="Equation.3">
              <p:embed/>
            </p:oleObj>
          </a:graphicData>
        </a:graphic>
      </p:graphicFrame>
      <p:graphicFrame>
        <p:nvGraphicFramePr>
          <p:cNvPr id="38923" name="Object 11"/>
          <p:cNvGraphicFramePr>
            <a:graphicFrameLocks noChangeAspect="1"/>
          </p:cNvGraphicFramePr>
          <p:nvPr/>
        </p:nvGraphicFramePr>
        <p:xfrm>
          <a:off x="668337" y="1939925"/>
          <a:ext cx="892175" cy="387350"/>
        </p:xfrm>
        <a:graphic>
          <a:graphicData uri="http://schemas.openxmlformats.org/presentationml/2006/ole">
            <p:oleObj spid="_x0000_s38923" name="Equation" r:id="rId9" imgW="3048000" imgH="1320800" progId="Equation.3">
              <p:embed/>
            </p:oleObj>
          </a:graphicData>
        </a:graphic>
      </p:graphicFrame>
      <p:graphicFrame>
        <p:nvGraphicFramePr>
          <p:cNvPr id="38924" name="Object 12"/>
          <p:cNvGraphicFramePr>
            <a:graphicFrameLocks noChangeAspect="1"/>
          </p:cNvGraphicFramePr>
          <p:nvPr/>
        </p:nvGraphicFramePr>
        <p:xfrm>
          <a:off x="850747" y="5562600"/>
          <a:ext cx="1901977" cy="514243"/>
        </p:xfrm>
        <a:graphic>
          <a:graphicData uri="http://schemas.openxmlformats.org/presentationml/2006/ole">
            <p:oleObj spid="_x0000_s38924" name="Equation" r:id="rId10" imgW="6400800" imgH="1727200" progId="Equation.3">
              <p:embed/>
            </p:oleObj>
          </a:graphicData>
        </a:graphic>
      </p:graphicFrame>
      <p:graphicFrame>
        <p:nvGraphicFramePr>
          <p:cNvPr id="38927" name="Object 15"/>
          <p:cNvGraphicFramePr>
            <a:graphicFrameLocks noChangeAspect="1"/>
          </p:cNvGraphicFramePr>
          <p:nvPr/>
        </p:nvGraphicFramePr>
        <p:xfrm>
          <a:off x="6824662" y="2227263"/>
          <a:ext cx="320675" cy="409575"/>
        </p:xfrm>
        <a:graphic>
          <a:graphicData uri="http://schemas.openxmlformats.org/presentationml/2006/ole">
            <p:oleObj spid="_x0000_s38927" name="Equation" r:id="rId11" imgW="1117600" imgH="1422400" progId="Equation.3">
              <p:embed/>
            </p:oleObj>
          </a:graphicData>
        </a:graphic>
      </p:graphicFrame>
      <p:graphicFrame>
        <p:nvGraphicFramePr>
          <p:cNvPr id="38928" name="Object 16"/>
          <p:cNvGraphicFramePr>
            <a:graphicFrameLocks noChangeAspect="1"/>
          </p:cNvGraphicFramePr>
          <p:nvPr/>
        </p:nvGraphicFramePr>
        <p:xfrm>
          <a:off x="636588" y="2590800"/>
          <a:ext cx="1725612" cy="350838"/>
        </p:xfrm>
        <a:graphic>
          <a:graphicData uri="http://schemas.openxmlformats.org/presentationml/2006/ole">
            <p:oleObj spid="_x0000_s38928" name="Equation" r:id="rId12" imgW="5994400" imgH="1219200" progId="Equation.3">
              <p:embed/>
            </p:oleObj>
          </a:graphicData>
        </a:graphic>
      </p:graphicFrame>
      <p:graphicFrame>
        <p:nvGraphicFramePr>
          <p:cNvPr id="38929" name="Object 17"/>
          <p:cNvGraphicFramePr>
            <a:graphicFrameLocks noChangeAspect="1"/>
          </p:cNvGraphicFramePr>
          <p:nvPr/>
        </p:nvGraphicFramePr>
        <p:xfrm>
          <a:off x="3200400" y="3881437"/>
          <a:ext cx="204788" cy="233363"/>
        </p:xfrm>
        <a:graphic>
          <a:graphicData uri="http://schemas.openxmlformats.org/presentationml/2006/ole">
            <p:oleObj spid="_x0000_s38929" name="Equation" r:id="rId13" imgW="711200" imgH="812800" progId="Equation.3">
              <p:embed/>
            </p:oleObj>
          </a:graphicData>
        </a:graphic>
      </p:graphicFrame>
      <p:graphicFrame>
        <p:nvGraphicFramePr>
          <p:cNvPr id="38930" name="Object 18"/>
          <p:cNvGraphicFramePr>
            <a:graphicFrameLocks noChangeAspect="1"/>
          </p:cNvGraphicFramePr>
          <p:nvPr/>
        </p:nvGraphicFramePr>
        <p:xfrm>
          <a:off x="5891212" y="5638800"/>
          <a:ext cx="204788" cy="233363"/>
        </p:xfrm>
        <a:graphic>
          <a:graphicData uri="http://schemas.openxmlformats.org/presentationml/2006/ole">
            <p:oleObj spid="_x0000_s38930" name="Equation" r:id="rId14" imgW="711200" imgH="812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  <a:r>
              <a:rPr lang="en-US" sz="2800" i="1" dirty="0" smtClean="0"/>
              <a:t>It has a unique fixed set,              , which obeys </a:t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>and is given by  </a:t>
            </a:r>
            <a:r>
              <a:rPr lang="en-US" sz="2800" b="1" i="1" dirty="0" smtClean="0"/>
              <a:t>	              </a:t>
            </a:r>
            <a:r>
              <a:rPr lang="en-US" sz="2800" i="1" dirty="0" smtClean="0"/>
              <a:t>for any</a:t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>A is attractor of the contraction mappings.</a:t>
            </a:r>
            <a:br>
              <a:rPr lang="en-US" sz="2800" i="1" dirty="0" smtClean="0"/>
            </a:br>
            <a:endParaRPr lang="en-US" sz="2800" i="1" dirty="0" smtClean="0"/>
          </a:p>
          <a:p>
            <a:pPr>
              <a:buNone/>
            </a:pPr>
            <a:endParaRPr lang="en-US" sz="2800" b="1" i="1" dirty="0" smtClean="0"/>
          </a:p>
        </p:txBody>
      </p:sp>
      <p:graphicFrame>
        <p:nvGraphicFramePr>
          <p:cNvPr id="53250" name="Object 2"/>
          <p:cNvGraphicFramePr>
            <a:graphicFrameLocks noChangeAspect="1"/>
          </p:cNvGraphicFramePr>
          <p:nvPr/>
        </p:nvGraphicFramePr>
        <p:xfrm>
          <a:off x="1016000" y="625475"/>
          <a:ext cx="6350000" cy="412750"/>
        </p:xfrm>
        <a:graphic>
          <a:graphicData uri="http://schemas.openxmlformats.org/presentationml/2006/ole">
            <p:oleObj spid="_x0000_s53250" name="Equation" r:id="rId4" imgW="7315200" imgH="469900" progId="Equation.3">
              <p:embed/>
            </p:oleObj>
          </a:graphicData>
        </a:graphic>
      </p:graphicFrame>
      <p:graphicFrame>
        <p:nvGraphicFramePr>
          <p:cNvPr id="53251" name="Object 3"/>
          <p:cNvGraphicFramePr>
            <a:graphicFrameLocks noChangeAspect="1"/>
          </p:cNvGraphicFramePr>
          <p:nvPr/>
        </p:nvGraphicFramePr>
        <p:xfrm>
          <a:off x="5029200" y="1295400"/>
          <a:ext cx="1270000" cy="304800"/>
        </p:xfrm>
        <a:graphic>
          <a:graphicData uri="http://schemas.openxmlformats.org/presentationml/2006/ole">
            <p:oleObj spid="_x0000_s53251" name="Equation" r:id="rId5" imgW="5080000" imgH="1219200" progId="Equation.3">
              <p:embed/>
            </p:oleObj>
          </a:graphicData>
        </a:graphic>
      </p:graphicFrame>
      <p:graphicFrame>
        <p:nvGraphicFramePr>
          <p:cNvPr id="53252" name="Object 4"/>
          <p:cNvGraphicFramePr>
            <a:graphicFrameLocks noChangeAspect="1"/>
          </p:cNvGraphicFramePr>
          <p:nvPr/>
        </p:nvGraphicFramePr>
        <p:xfrm>
          <a:off x="6680200" y="2590800"/>
          <a:ext cx="1270000" cy="304800"/>
        </p:xfrm>
        <a:graphic>
          <a:graphicData uri="http://schemas.openxmlformats.org/presentationml/2006/ole">
            <p:oleObj spid="_x0000_s53252" name="Equation" r:id="rId6" imgW="5080000" imgH="1219200" progId="Equation.3">
              <p:embed/>
            </p:oleObj>
          </a:graphicData>
        </a:graphic>
      </p:graphicFrame>
      <p:graphicFrame>
        <p:nvGraphicFramePr>
          <p:cNvPr id="53253" name="Object 5"/>
          <p:cNvGraphicFramePr>
            <a:graphicFrameLocks noChangeAspect="1"/>
          </p:cNvGraphicFramePr>
          <p:nvPr/>
        </p:nvGraphicFramePr>
        <p:xfrm>
          <a:off x="2489200" y="1600200"/>
          <a:ext cx="2768600" cy="838200"/>
        </p:xfrm>
        <a:graphic>
          <a:graphicData uri="http://schemas.openxmlformats.org/presentationml/2006/ole">
            <p:oleObj spid="_x0000_s53253" name="Equation" r:id="rId7" imgW="7315200" imgH="2209800" progId="Equation.3">
              <p:embed/>
            </p:oleObj>
          </a:graphicData>
        </a:graphic>
      </p:graphicFrame>
      <p:graphicFrame>
        <p:nvGraphicFramePr>
          <p:cNvPr id="53254" name="Object 6"/>
          <p:cNvGraphicFramePr>
            <a:graphicFrameLocks noChangeAspect="1"/>
          </p:cNvGraphicFramePr>
          <p:nvPr/>
        </p:nvGraphicFramePr>
        <p:xfrm>
          <a:off x="3505200" y="2514600"/>
          <a:ext cx="1828800" cy="441325"/>
        </p:xfrm>
        <a:graphic>
          <a:graphicData uri="http://schemas.openxmlformats.org/presentationml/2006/ole">
            <p:oleObj spid="_x0000_s53254" name="Equation" r:id="rId8" imgW="1066800" imgH="254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  <a:endParaRPr lang="en-US" sz="2800" b="1" i="1" dirty="0" smtClean="0"/>
          </a:p>
        </p:txBody>
      </p:sp>
      <p:pic>
        <p:nvPicPr>
          <p:cNvPr id="4" name="Picture 3" descr="hausdorff ma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38200"/>
            <a:ext cx="6400800" cy="6089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47800" y="4114800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19600" y="3276600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B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43400" y="469957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62600" y="4699575"/>
            <a:ext cx="45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5" name="Picture 4" descr="s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Picture 5" descr="s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5" name="Picture 4" descr="s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Fractal is a geometric shape that is the union of parts, each of </a:t>
            </a:r>
            <a:br>
              <a:rPr lang="en-US" sz="2800" dirty="0" smtClean="0"/>
            </a:br>
            <a:r>
              <a:rPr lang="en-US" sz="2800" dirty="0" smtClean="0"/>
              <a:t>which is a reduced-size </a:t>
            </a:r>
            <a:br>
              <a:rPr lang="en-US" sz="2800" dirty="0" smtClean="0"/>
            </a:br>
            <a:r>
              <a:rPr lang="en-US" sz="2800" dirty="0" smtClean="0"/>
              <a:t>copy of itself.</a:t>
            </a:r>
          </a:p>
          <a:p>
            <a:pPr>
              <a:buNone/>
            </a:pPr>
            <a:r>
              <a:rPr lang="en-US" sz="2800" dirty="0" smtClean="0"/>
              <a:t> </a:t>
            </a:r>
          </a:p>
          <a:p>
            <a:r>
              <a:rPr lang="en-US" sz="2800" dirty="0" smtClean="0"/>
              <a:t> Infinitely complex </a:t>
            </a:r>
          </a:p>
          <a:p>
            <a:pPr>
              <a:buNone/>
            </a:pPr>
            <a:r>
              <a:rPr lang="en-US" sz="2800" dirty="0" smtClean="0"/>
              <a:t>	patterns.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What is a Fractal?</a:t>
            </a:r>
            <a:endParaRPr lang="en-US" sz="4000" dirty="0"/>
          </a:p>
        </p:txBody>
      </p:sp>
      <p:pic>
        <p:nvPicPr>
          <p:cNvPr id="7" name="Picture 6" descr="triang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4645"/>
            <a:ext cx="4572000" cy="395755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359167" y="2110301"/>
            <a:ext cx="2718033" cy="2309299"/>
          </a:xfrm>
          <a:custGeom>
            <a:avLst/>
            <a:gdLst>
              <a:gd name="connsiteX0" fmla="*/ 1199626 w 2718033"/>
              <a:gd name="connsiteY0" fmla="*/ 27494 h 2309299"/>
              <a:gd name="connsiteX1" fmla="*/ 1107347 w 2718033"/>
              <a:gd name="connsiteY1" fmla="*/ 44272 h 2309299"/>
              <a:gd name="connsiteX2" fmla="*/ 1057013 w 2718033"/>
              <a:gd name="connsiteY2" fmla="*/ 69439 h 2309299"/>
              <a:gd name="connsiteX3" fmla="*/ 1015068 w 2718033"/>
              <a:gd name="connsiteY3" fmla="*/ 77828 h 2309299"/>
              <a:gd name="connsiteX4" fmla="*/ 989901 w 2718033"/>
              <a:gd name="connsiteY4" fmla="*/ 86217 h 2309299"/>
              <a:gd name="connsiteX5" fmla="*/ 922789 w 2718033"/>
              <a:gd name="connsiteY5" fmla="*/ 102995 h 2309299"/>
              <a:gd name="connsiteX6" fmla="*/ 889233 w 2718033"/>
              <a:gd name="connsiteY6" fmla="*/ 119773 h 2309299"/>
              <a:gd name="connsiteX7" fmla="*/ 847288 w 2718033"/>
              <a:gd name="connsiteY7" fmla="*/ 128162 h 2309299"/>
              <a:gd name="connsiteX8" fmla="*/ 763398 w 2718033"/>
              <a:gd name="connsiteY8" fmla="*/ 161717 h 2309299"/>
              <a:gd name="connsiteX9" fmla="*/ 738231 w 2718033"/>
              <a:gd name="connsiteY9" fmla="*/ 170106 h 2309299"/>
              <a:gd name="connsiteX10" fmla="*/ 654341 w 2718033"/>
              <a:gd name="connsiteY10" fmla="*/ 220440 h 2309299"/>
              <a:gd name="connsiteX11" fmla="*/ 629174 w 2718033"/>
              <a:gd name="connsiteY11" fmla="*/ 245607 h 2309299"/>
              <a:gd name="connsiteX12" fmla="*/ 562062 w 2718033"/>
              <a:gd name="connsiteY12" fmla="*/ 295941 h 2309299"/>
              <a:gd name="connsiteX13" fmla="*/ 536896 w 2718033"/>
              <a:gd name="connsiteY13" fmla="*/ 379831 h 2309299"/>
              <a:gd name="connsiteX14" fmla="*/ 478173 w 2718033"/>
              <a:gd name="connsiteY14" fmla="*/ 446943 h 2309299"/>
              <a:gd name="connsiteX15" fmla="*/ 461395 w 2718033"/>
              <a:gd name="connsiteY15" fmla="*/ 472110 h 2309299"/>
              <a:gd name="connsiteX16" fmla="*/ 427839 w 2718033"/>
              <a:gd name="connsiteY16" fmla="*/ 497277 h 2309299"/>
              <a:gd name="connsiteX17" fmla="*/ 402672 w 2718033"/>
              <a:gd name="connsiteY17" fmla="*/ 547611 h 2309299"/>
              <a:gd name="connsiteX18" fmla="*/ 335560 w 2718033"/>
              <a:gd name="connsiteY18" fmla="*/ 614723 h 2309299"/>
              <a:gd name="connsiteX19" fmla="*/ 285226 w 2718033"/>
              <a:gd name="connsiteY19" fmla="*/ 681835 h 2309299"/>
              <a:gd name="connsiteX20" fmla="*/ 260059 w 2718033"/>
              <a:gd name="connsiteY20" fmla="*/ 723780 h 2309299"/>
              <a:gd name="connsiteX21" fmla="*/ 209725 w 2718033"/>
              <a:gd name="connsiteY21" fmla="*/ 790892 h 2309299"/>
              <a:gd name="connsiteX22" fmla="*/ 201336 w 2718033"/>
              <a:gd name="connsiteY22" fmla="*/ 832837 h 2309299"/>
              <a:gd name="connsiteX23" fmla="*/ 184558 w 2718033"/>
              <a:gd name="connsiteY23" fmla="*/ 858004 h 2309299"/>
              <a:gd name="connsiteX24" fmla="*/ 176169 w 2718033"/>
              <a:gd name="connsiteY24" fmla="*/ 891560 h 2309299"/>
              <a:gd name="connsiteX25" fmla="*/ 159391 w 2718033"/>
              <a:gd name="connsiteY25" fmla="*/ 925116 h 2309299"/>
              <a:gd name="connsiteX26" fmla="*/ 142613 w 2718033"/>
              <a:gd name="connsiteY26" fmla="*/ 992228 h 2309299"/>
              <a:gd name="connsiteX27" fmla="*/ 125835 w 2718033"/>
              <a:gd name="connsiteY27" fmla="*/ 1084506 h 2309299"/>
              <a:gd name="connsiteX28" fmla="*/ 109057 w 2718033"/>
              <a:gd name="connsiteY28" fmla="*/ 1134840 h 2309299"/>
              <a:gd name="connsiteX29" fmla="*/ 100668 w 2718033"/>
              <a:gd name="connsiteY29" fmla="*/ 1160007 h 2309299"/>
              <a:gd name="connsiteX30" fmla="*/ 67112 w 2718033"/>
              <a:gd name="connsiteY30" fmla="*/ 1269064 h 2309299"/>
              <a:gd name="connsiteX31" fmla="*/ 58723 w 2718033"/>
              <a:gd name="connsiteY31" fmla="*/ 1319398 h 2309299"/>
              <a:gd name="connsiteX32" fmla="*/ 33556 w 2718033"/>
              <a:gd name="connsiteY32" fmla="*/ 1394899 h 2309299"/>
              <a:gd name="connsiteX33" fmla="*/ 25167 w 2718033"/>
              <a:gd name="connsiteY33" fmla="*/ 1428455 h 2309299"/>
              <a:gd name="connsiteX34" fmla="*/ 16778 w 2718033"/>
              <a:gd name="connsiteY34" fmla="*/ 1503956 h 2309299"/>
              <a:gd name="connsiteX35" fmla="*/ 8389 w 2718033"/>
              <a:gd name="connsiteY35" fmla="*/ 1545901 h 2309299"/>
              <a:gd name="connsiteX36" fmla="*/ 0 w 2718033"/>
              <a:gd name="connsiteY36" fmla="*/ 1646569 h 2309299"/>
              <a:gd name="connsiteX37" fmla="*/ 8389 w 2718033"/>
              <a:gd name="connsiteY37" fmla="*/ 1889850 h 2309299"/>
              <a:gd name="connsiteX38" fmla="*/ 41945 w 2718033"/>
              <a:gd name="connsiteY38" fmla="*/ 1948573 h 2309299"/>
              <a:gd name="connsiteX39" fmla="*/ 58723 w 2718033"/>
              <a:gd name="connsiteY39" fmla="*/ 1982128 h 2309299"/>
              <a:gd name="connsiteX40" fmla="*/ 75501 w 2718033"/>
              <a:gd name="connsiteY40" fmla="*/ 2007295 h 2309299"/>
              <a:gd name="connsiteX41" fmla="*/ 83890 w 2718033"/>
              <a:gd name="connsiteY41" fmla="*/ 2032462 h 2309299"/>
              <a:gd name="connsiteX42" fmla="*/ 125835 w 2718033"/>
              <a:gd name="connsiteY42" fmla="*/ 2057629 h 2309299"/>
              <a:gd name="connsiteX43" fmla="*/ 142613 w 2718033"/>
              <a:gd name="connsiteY43" fmla="*/ 2082796 h 2309299"/>
              <a:gd name="connsiteX44" fmla="*/ 209725 w 2718033"/>
              <a:gd name="connsiteY44" fmla="*/ 2116352 h 2309299"/>
              <a:gd name="connsiteX45" fmla="*/ 276837 w 2718033"/>
              <a:gd name="connsiteY45" fmla="*/ 2149908 h 2309299"/>
              <a:gd name="connsiteX46" fmla="*/ 360727 w 2718033"/>
              <a:gd name="connsiteY46" fmla="*/ 2183464 h 2309299"/>
              <a:gd name="connsiteX47" fmla="*/ 394283 w 2718033"/>
              <a:gd name="connsiteY47" fmla="*/ 2200242 h 2309299"/>
              <a:gd name="connsiteX48" fmla="*/ 436228 w 2718033"/>
              <a:gd name="connsiteY48" fmla="*/ 2225409 h 2309299"/>
              <a:gd name="connsiteX49" fmla="*/ 469784 w 2718033"/>
              <a:gd name="connsiteY49" fmla="*/ 2233798 h 2309299"/>
              <a:gd name="connsiteX50" fmla="*/ 511729 w 2718033"/>
              <a:gd name="connsiteY50" fmla="*/ 2250576 h 2309299"/>
              <a:gd name="connsiteX51" fmla="*/ 562062 w 2718033"/>
              <a:gd name="connsiteY51" fmla="*/ 2267354 h 2309299"/>
              <a:gd name="connsiteX52" fmla="*/ 587229 w 2718033"/>
              <a:gd name="connsiteY52" fmla="*/ 2275743 h 2309299"/>
              <a:gd name="connsiteX53" fmla="*/ 763398 w 2718033"/>
              <a:gd name="connsiteY53" fmla="*/ 2284132 h 2309299"/>
              <a:gd name="connsiteX54" fmla="*/ 931178 w 2718033"/>
              <a:gd name="connsiteY54" fmla="*/ 2300910 h 2309299"/>
              <a:gd name="connsiteX55" fmla="*/ 1023457 w 2718033"/>
              <a:gd name="connsiteY55" fmla="*/ 2309299 h 2309299"/>
              <a:gd name="connsiteX56" fmla="*/ 1661020 w 2718033"/>
              <a:gd name="connsiteY56" fmla="*/ 2300910 h 2309299"/>
              <a:gd name="connsiteX57" fmla="*/ 1736521 w 2718033"/>
              <a:gd name="connsiteY57" fmla="*/ 2292521 h 2309299"/>
              <a:gd name="connsiteX58" fmla="*/ 1786855 w 2718033"/>
              <a:gd name="connsiteY58" fmla="*/ 2275743 h 2309299"/>
              <a:gd name="connsiteX59" fmla="*/ 1812022 w 2718033"/>
              <a:gd name="connsiteY59" fmla="*/ 2267354 h 2309299"/>
              <a:gd name="connsiteX60" fmla="*/ 1912690 w 2718033"/>
              <a:gd name="connsiteY60" fmla="*/ 2250576 h 2309299"/>
              <a:gd name="connsiteX61" fmla="*/ 2030136 w 2718033"/>
              <a:gd name="connsiteY61" fmla="*/ 2217020 h 2309299"/>
              <a:gd name="connsiteX62" fmla="*/ 2080470 w 2718033"/>
              <a:gd name="connsiteY62" fmla="*/ 2208631 h 2309299"/>
              <a:gd name="connsiteX63" fmla="*/ 2147582 w 2718033"/>
              <a:gd name="connsiteY63" fmla="*/ 2191853 h 2309299"/>
              <a:gd name="connsiteX64" fmla="*/ 2231472 w 2718033"/>
              <a:gd name="connsiteY64" fmla="*/ 2183464 h 2309299"/>
              <a:gd name="connsiteX65" fmla="*/ 2290195 w 2718033"/>
              <a:gd name="connsiteY65" fmla="*/ 2158297 h 2309299"/>
              <a:gd name="connsiteX66" fmla="*/ 2340529 w 2718033"/>
              <a:gd name="connsiteY66" fmla="*/ 2141519 h 2309299"/>
              <a:gd name="connsiteX67" fmla="*/ 2365696 w 2718033"/>
              <a:gd name="connsiteY67" fmla="*/ 2124741 h 2309299"/>
              <a:gd name="connsiteX68" fmla="*/ 2390862 w 2718033"/>
              <a:gd name="connsiteY68" fmla="*/ 2116352 h 2309299"/>
              <a:gd name="connsiteX69" fmla="*/ 2449585 w 2718033"/>
              <a:gd name="connsiteY69" fmla="*/ 2082796 h 2309299"/>
              <a:gd name="connsiteX70" fmla="*/ 2474752 w 2718033"/>
              <a:gd name="connsiteY70" fmla="*/ 2057629 h 2309299"/>
              <a:gd name="connsiteX71" fmla="*/ 2508308 w 2718033"/>
              <a:gd name="connsiteY71" fmla="*/ 1998906 h 2309299"/>
              <a:gd name="connsiteX72" fmla="*/ 2525086 w 2718033"/>
              <a:gd name="connsiteY72" fmla="*/ 1965351 h 2309299"/>
              <a:gd name="connsiteX73" fmla="*/ 2600587 w 2718033"/>
              <a:gd name="connsiteY73" fmla="*/ 1881461 h 2309299"/>
              <a:gd name="connsiteX74" fmla="*/ 2617365 w 2718033"/>
              <a:gd name="connsiteY74" fmla="*/ 1847905 h 2309299"/>
              <a:gd name="connsiteX75" fmla="*/ 2650921 w 2718033"/>
              <a:gd name="connsiteY75" fmla="*/ 1797571 h 2309299"/>
              <a:gd name="connsiteX76" fmla="*/ 2667699 w 2718033"/>
              <a:gd name="connsiteY76" fmla="*/ 1738848 h 2309299"/>
              <a:gd name="connsiteX77" fmla="*/ 2676088 w 2718033"/>
              <a:gd name="connsiteY77" fmla="*/ 1705292 h 2309299"/>
              <a:gd name="connsiteX78" fmla="*/ 2709644 w 2718033"/>
              <a:gd name="connsiteY78" fmla="*/ 1629791 h 2309299"/>
              <a:gd name="connsiteX79" fmla="*/ 2718033 w 2718033"/>
              <a:gd name="connsiteY79" fmla="*/ 1587846 h 2309299"/>
              <a:gd name="connsiteX80" fmla="*/ 2709644 w 2718033"/>
              <a:gd name="connsiteY80" fmla="*/ 1160007 h 2309299"/>
              <a:gd name="connsiteX81" fmla="*/ 2692866 w 2718033"/>
              <a:gd name="connsiteY81" fmla="*/ 1109673 h 2309299"/>
              <a:gd name="connsiteX82" fmla="*/ 2667699 w 2718033"/>
              <a:gd name="connsiteY82" fmla="*/ 1067728 h 2309299"/>
              <a:gd name="connsiteX83" fmla="*/ 2642532 w 2718033"/>
              <a:gd name="connsiteY83" fmla="*/ 983839 h 2309299"/>
              <a:gd name="connsiteX84" fmla="*/ 2625754 w 2718033"/>
              <a:gd name="connsiteY84" fmla="*/ 941894 h 2309299"/>
              <a:gd name="connsiteX85" fmla="*/ 2583809 w 2718033"/>
              <a:gd name="connsiteY85" fmla="*/ 866393 h 2309299"/>
              <a:gd name="connsiteX86" fmla="*/ 2550253 w 2718033"/>
              <a:gd name="connsiteY86" fmla="*/ 790892 h 2309299"/>
              <a:gd name="connsiteX87" fmla="*/ 2466363 w 2718033"/>
              <a:gd name="connsiteY87" fmla="*/ 740558 h 2309299"/>
              <a:gd name="connsiteX88" fmla="*/ 2441196 w 2718033"/>
              <a:gd name="connsiteY88" fmla="*/ 715391 h 2309299"/>
              <a:gd name="connsiteX89" fmla="*/ 2382473 w 2718033"/>
              <a:gd name="connsiteY89" fmla="*/ 690224 h 2309299"/>
              <a:gd name="connsiteX90" fmla="*/ 2348918 w 2718033"/>
              <a:gd name="connsiteY90" fmla="*/ 673446 h 2309299"/>
              <a:gd name="connsiteX91" fmla="*/ 2290195 w 2718033"/>
              <a:gd name="connsiteY91" fmla="*/ 656668 h 2309299"/>
              <a:gd name="connsiteX92" fmla="*/ 2256639 w 2718033"/>
              <a:gd name="connsiteY92" fmla="*/ 639890 h 2309299"/>
              <a:gd name="connsiteX93" fmla="*/ 2231472 w 2718033"/>
              <a:gd name="connsiteY93" fmla="*/ 631501 h 2309299"/>
              <a:gd name="connsiteX94" fmla="*/ 2197916 w 2718033"/>
              <a:gd name="connsiteY94" fmla="*/ 614723 h 2309299"/>
              <a:gd name="connsiteX95" fmla="*/ 2147582 w 2718033"/>
              <a:gd name="connsiteY95" fmla="*/ 597945 h 2309299"/>
              <a:gd name="connsiteX96" fmla="*/ 1988191 w 2718033"/>
              <a:gd name="connsiteY96" fmla="*/ 522444 h 2309299"/>
              <a:gd name="connsiteX97" fmla="*/ 1954635 w 2718033"/>
              <a:gd name="connsiteY97" fmla="*/ 505666 h 2309299"/>
              <a:gd name="connsiteX98" fmla="*/ 1904301 w 2718033"/>
              <a:gd name="connsiteY98" fmla="*/ 472110 h 2309299"/>
              <a:gd name="connsiteX99" fmla="*/ 1837189 w 2718033"/>
              <a:gd name="connsiteY99" fmla="*/ 413387 h 2309299"/>
              <a:gd name="connsiteX100" fmla="*/ 1736521 w 2718033"/>
              <a:gd name="connsiteY100" fmla="*/ 346275 h 2309299"/>
              <a:gd name="connsiteX101" fmla="*/ 1694576 w 2718033"/>
              <a:gd name="connsiteY101" fmla="*/ 312719 h 2309299"/>
              <a:gd name="connsiteX102" fmla="*/ 1661020 w 2718033"/>
              <a:gd name="connsiteY102" fmla="*/ 295941 h 2309299"/>
              <a:gd name="connsiteX103" fmla="*/ 1635853 w 2718033"/>
              <a:gd name="connsiteY103" fmla="*/ 270774 h 2309299"/>
              <a:gd name="connsiteX104" fmla="*/ 1568741 w 2718033"/>
              <a:gd name="connsiteY104" fmla="*/ 245607 h 2309299"/>
              <a:gd name="connsiteX105" fmla="*/ 1501629 w 2718033"/>
              <a:gd name="connsiteY105" fmla="*/ 203662 h 2309299"/>
              <a:gd name="connsiteX106" fmla="*/ 1468073 w 2718033"/>
              <a:gd name="connsiteY106" fmla="*/ 195273 h 2309299"/>
              <a:gd name="connsiteX107" fmla="*/ 1417740 w 2718033"/>
              <a:gd name="connsiteY107" fmla="*/ 161717 h 2309299"/>
              <a:gd name="connsiteX108" fmla="*/ 1392573 w 2718033"/>
              <a:gd name="connsiteY108" fmla="*/ 144940 h 2309299"/>
              <a:gd name="connsiteX109" fmla="*/ 1342239 w 2718033"/>
              <a:gd name="connsiteY109" fmla="*/ 128162 h 2309299"/>
              <a:gd name="connsiteX110" fmla="*/ 1317072 w 2718033"/>
              <a:gd name="connsiteY110" fmla="*/ 119773 h 2309299"/>
              <a:gd name="connsiteX111" fmla="*/ 1291905 w 2718033"/>
              <a:gd name="connsiteY111" fmla="*/ 111384 h 2309299"/>
              <a:gd name="connsiteX112" fmla="*/ 1275127 w 2718033"/>
              <a:gd name="connsiteY112" fmla="*/ 86217 h 2309299"/>
              <a:gd name="connsiteX113" fmla="*/ 1224793 w 2718033"/>
              <a:gd name="connsiteY113" fmla="*/ 52661 h 2309299"/>
              <a:gd name="connsiteX114" fmla="*/ 1199626 w 2718033"/>
              <a:gd name="connsiteY114" fmla="*/ 27494 h 230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2718033" h="2309299">
                <a:moveTo>
                  <a:pt x="1199626" y="27494"/>
                </a:moveTo>
                <a:cubicBezTo>
                  <a:pt x="1180052" y="26096"/>
                  <a:pt x="1127124" y="35796"/>
                  <a:pt x="1107347" y="44272"/>
                </a:cubicBezTo>
                <a:cubicBezTo>
                  <a:pt x="1049936" y="68877"/>
                  <a:pt x="1113571" y="55299"/>
                  <a:pt x="1057013" y="69439"/>
                </a:cubicBezTo>
                <a:cubicBezTo>
                  <a:pt x="1043180" y="72897"/>
                  <a:pt x="1028901" y="74370"/>
                  <a:pt x="1015068" y="77828"/>
                </a:cubicBezTo>
                <a:cubicBezTo>
                  <a:pt x="1006489" y="79973"/>
                  <a:pt x="998432" y="83890"/>
                  <a:pt x="989901" y="86217"/>
                </a:cubicBezTo>
                <a:cubicBezTo>
                  <a:pt x="967654" y="92284"/>
                  <a:pt x="944665" y="95703"/>
                  <a:pt x="922789" y="102995"/>
                </a:cubicBezTo>
                <a:cubicBezTo>
                  <a:pt x="910925" y="106950"/>
                  <a:pt x="901097" y="115818"/>
                  <a:pt x="889233" y="119773"/>
                </a:cubicBezTo>
                <a:cubicBezTo>
                  <a:pt x="875706" y="124282"/>
                  <a:pt x="860815" y="123653"/>
                  <a:pt x="847288" y="128162"/>
                </a:cubicBezTo>
                <a:cubicBezTo>
                  <a:pt x="818716" y="137686"/>
                  <a:pt x="791970" y="152193"/>
                  <a:pt x="763398" y="161717"/>
                </a:cubicBezTo>
                <a:cubicBezTo>
                  <a:pt x="755009" y="164513"/>
                  <a:pt x="746017" y="165914"/>
                  <a:pt x="738231" y="170106"/>
                </a:cubicBezTo>
                <a:cubicBezTo>
                  <a:pt x="709518" y="185567"/>
                  <a:pt x="677400" y="197381"/>
                  <a:pt x="654341" y="220440"/>
                </a:cubicBezTo>
                <a:cubicBezTo>
                  <a:pt x="645952" y="228829"/>
                  <a:pt x="638665" y="238489"/>
                  <a:pt x="629174" y="245607"/>
                </a:cubicBezTo>
                <a:cubicBezTo>
                  <a:pt x="545785" y="308149"/>
                  <a:pt x="621511" y="236492"/>
                  <a:pt x="562062" y="295941"/>
                </a:cubicBezTo>
                <a:cubicBezTo>
                  <a:pt x="553673" y="323904"/>
                  <a:pt x="548396" y="352997"/>
                  <a:pt x="536896" y="379831"/>
                </a:cubicBezTo>
                <a:cubicBezTo>
                  <a:pt x="526460" y="404183"/>
                  <a:pt x="494212" y="428231"/>
                  <a:pt x="478173" y="446943"/>
                </a:cubicBezTo>
                <a:cubicBezTo>
                  <a:pt x="471612" y="454598"/>
                  <a:pt x="468524" y="464981"/>
                  <a:pt x="461395" y="472110"/>
                </a:cubicBezTo>
                <a:cubicBezTo>
                  <a:pt x="451508" y="481997"/>
                  <a:pt x="437726" y="487390"/>
                  <a:pt x="427839" y="497277"/>
                </a:cubicBezTo>
                <a:cubicBezTo>
                  <a:pt x="349342" y="575774"/>
                  <a:pt x="464079" y="472558"/>
                  <a:pt x="402672" y="547611"/>
                </a:cubicBezTo>
                <a:cubicBezTo>
                  <a:pt x="382638" y="572097"/>
                  <a:pt x="357019" y="591476"/>
                  <a:pt x="335560" y="614723"/>
                </a:cubicBezTo>
                <a:cubicBezTo>
                  <a:pt x="317743" y="634025"/>
                  <a:pt x="299527" y="658953"/>
                  <a:pt x="285226" y="681835"/>
                </a:cubicBezTo>
                <a:cubicBezTo>
                  <a:pt x="276584" y="695662"/>
                  <a:pt x="270069" y="710909"/>
                  <a:pt x="260059" y="723780"/>
                </a:cubicBezTo>
                <a:cubicBezTo>
                  <a:pt x="200701" y="800098"/>
                  <a:pt x="246985" y="716372"/>
                  <a:pt x="209725" y="790892"/>
                </a:cubicBezTo>
                <a:cubicBezTo>
                  <a:pt x="206929" y="804874"/>
                  <a:pt x="206343" y="819486"/>
                  <a:pt x="201336" y="832837"/>
                </a:cubicBezTo>
                <a:cubicBezTo>
                  <a:pt x="197796" y="842277"/>
                  <a:pt x="188530" y="848737"/>
                  <a:pt x="184558" y="858004"/>
                </a:cubicBezTo>
                <a:cubicBezTo>
                  <a:pt x="180016" y="868601"/>
                  <a:pt x="180217" y="880765"/>
                  <a:pt x="176169" y="891560"/>
                </a:cubicBezTo>
                <a:cubicBezTo>
                  <a:pt x="171778" y="903269"/>
                  <a:pt x="163346" y="913252"/>
                  <a:pt x="159391" y="925116"/>
                </a:cubicBezTo>
                <a:cubicBezTo>
                  <a:pt x="152099" y="946992"/>
                  <a:pt x="146404" y="969483"/>
                  <a:pt x="142613" y="992228"/>
                </a:cubicBezTo>
                <a:cubicBezTo>
                  <a:pt x="139872" y="1008674"/>
                  <a:pt x="130860" y="1066079"/>
                  <a:pt x="125835" y="1084506"/>
                </a:cubicBezTo>
                <a:cubicBezTo>
                  <a:pt x="121182" y="1101568"/>
                  <a:pt x="114650" y="1118062"/>
                  <a:pt x="109057" y="1134840"/>
                </a:cubicBezTo>
                <a:cubicBezTo>
                  <a:pt x="106261" y="1143229"/>
                  <a:pt x="102122" y="1151285"/>
                  <a:pt x="100668" y="1160007"/>
                </a:cubicBezTo>
                <a:cubicBezTo>
                  <a:pt x="88778" y="1231347"/>
                  <a:pt x="98979" y="1194707"/>
                  <a:pt x="67112" y="1269064"/>
                </a:cubicBezTo>
                <a:cubicBezTo>
                  <a:pt x="64316" y="1285842"/>
                  <a:pt x="63106" y="1302963"/>
                  <a:pt x="58723" y="1319398"/>
                </a:cubicBezTo>
                <a:cubicBezTo>
                  <a:pt x="51888" y="1345031"/>
                  <a:pt x="39990" y="1369163"/>
                  <a:pt x="33556" y="1394899"/>
                </a:cubicBezTo>
                <a:lnTo>
                  <a:pt x="25167" y="1428455"/>
                </a:lnTo>
                <a:cubicBezTo>
                  <a:pt x="22371" y="1453622"/>
                  <a:pt x="20359" y="1478889"/>
                  <a:pt x="16778" y="1503956"/>
                </a:cubicBezTo>
                <a:cubicBezTo>
                  <a:pt x="14762" y="1518071"/>
                  <a:pt x="10055" y="1531740"/>
                  <a:pt x="8389" y="1545901"/>
                </a:cubicBezTo>
                <a:cubicBezTo>
                  <a:pt x="4455" y="1579343"/>
                  <a:pt x="2796" y="1613013"/>
                  <a:pt x="0" y="1646569"/>
                </a:cubicBezTo>
                <a:cubicBezTo>
                  <a:pt x="2796" y="1727663"/>
                  <a:pt x="3328" y="1808866"/>
                  <a:pt x="8389" y="1889850"/>
                </a:cubicBezTo>
                <a:cubicBezTo>
                  <a:pt x="9991" y="1915487"/>
                  <a:pt x="29194" y="1928171"/>
                  <a:pt x="41945" y="1948573"/>
                </a:cubicBezTo>
                <a:cubicBezTo>
                  <a:pt x="48573" y="1959177"/>
                  <a:pt x="52519" y="1971270"/>
                  <a:pt x="58723" y="1982128"/>
                </a:cubicBezTo>
                <a:cubicBezTo>
                  <a:pt x="63725" y="1990882"/>
                  <a:pt x="70992" y="1998277"/>
                  <a:pt x="75501" y="2007295"/>
                </a:cubicBezTo>
                <a:cubicBezTo>
                  <a:pt x="79456" y="2015204"/>
                  <a:pt x="77637" y="2026209"/>
                  <a:pt x="83890" y="2032462"/>
                </a:cubicBezTo>
                <a:cubicBezTo>
                  <a:pt x="95420" y="2043992"/>
                  <a:pt x="111853" y="2049240"/>
                  <a:pt x="125835" y="2057629"/>
                </a:cubicBezTo>
                <a:cubicBezTo>
                  <a:pt x="131428" y="2066018"/>
                  <a:pt x="135484" y="2075667"/>
                  <a:pt x="142613" y="2082796"/>
                </a:cubicBezTo>
                <a:cubicBezTo>
                  <a:pt x="160899" y="2101082"/>
                  <a:pt x="187409" y="2106052"/>
                  <a:pt x="209725" y="2116352"/>
                </a:cubicBezTo>
                <a:cubicBezTo>
                  <a:pt x="232434" y="2126833"/>
                  <a:pt x="253109" y="2141999"/>
                  <a:pt x="276837" y="2149908"/>
                </a:cubicBezTo>
                <a:cubicBezTo>
                  <a:pt x="316259" y="2163049"/>
                  <a:pt x="308201" y="2159589"/>
                  <a:pt x="360727" y="2183464"/>
                </a:cubicBezTo>
                <a:cubicBezTo>
                  <a:pt x="372112" y="2188639"/>
                  <a:pt x="383351" y="2194169"/>
                  <a:pt x="394283" y="2200242"/>
                </a:cubicBezTo>
                <a:cubicBezTo>
                  <a:pt x="408536" y="2208161"/>
                  <a:pt x="421328" y="2218787"/>
                  <a:pt x="436228" y="2225409"/>
                </a:cubicBezTo>
                <a:cubicBezTo>
                  <a:pt x="446764" y="2230092"/>
                  <a:pt x="458846" y="2230152"/>
                  <a:pt x="469784" y="2233798"/>
                </a:cubicBezTo>
                <a:cubicBezTo>
                  <a:pt x="484070" y="2238560"/>
                  <a:pt x="497577" y="2245430"/>
                  <a:pt x="511729" y="2250576"/>
                </a:cubicBezTo>
                <a:cubicBezTo>
                  <a:pt x="528349" y="2256620"/>
                  <a:pt x="545284" y="2261761"/>
                  <a:pt x="562062" y="2267354"/>
                </a:cubicBezTo>
                <a:cubicBezTo>
                  <a:pt x="570451" y="2270150"/>
                  <a:pt x="578396" y="2275322"/>
                  <a:pt x="587229" y="2275743"/>
                </a:cubicBezTo>
                <a:lnTo>
                  <a:pt x="763398" y="2284132"/>
                </a:lnTo>
                <a:cubicBezTo>
                  <a:pt x="830263" y="2288311"/>
                  <a:pt x="866489" y="2294441"/>
                  <a:pt x="931178" y="2300910"/>
                </a:cubicBezTo>
                <a:lnTo>
                  <a:pt x="1023457" y="2309299"/>
                </a:lnTo>
                <a:lnTo>
                  <a:pt x="1661020" y="2300910"/>
                </a:lnTo>
                <a:cubicBezTo>
                  <a:pt x="1686335" y="2300314"/>
                  <a:pt x="1711691" y="2297487"/>
                  <a:pt x="1736521" y="2292521"/>
                </a:cubicBezTo>
                <a:cubicBezTo>
                  <a:pt x="1753863" y="2289053"/>
                  <a:pt x="1770077" y="2281336"/>
                  <a:pt x="1786855" y="2275743"/>
                </a:cubicBezTo>
                <a:cubicBezTo>
                  <a:pt x="1795244" y="2272947"/>
                  <a:pt x="1803300" y="2268808"/>
                  <a:pt x="1812022" y="2267354"/>
                </a:cubicBezTo>
                <a:cubicBezTo>
                  <a:pt x="1845578" y="2261761"/>
                  <a:pt x="1880417" y="2261334"/>
                  <a:pt x="1912690" y="2250576"/>
                </a:cubicBezTo>
                <a:cubicBezTo>
                  <a:pt x="1952584" y="2237278"/>
                  <a:pt x="1988001" y="2224042"/>
                  <a:pt x="2030136" y="2217020"/>
                </a:cubicBezTo>
                <a:cubicBezTo>
                  <a:pt x="2046914" y="2214224"/>
                  <a:pt x="2063866" y="2212321"/>
                  <a:pt x="2080470" y="2208631"/>
                </a:cubicBezTo>
                <a:cubicBezTo>
                  <a:pt x="2143988" y="2194516"/>
                  <a:pt x="2056938" y="2203939"/>
                  <a:pt x="2147582" y="2191853"/>
                </a:cubicBezTo>
                <a:cubicBezTo>
                  <a:pt x="2175438" y="2188139"/>
                  <a:pt x="2203509" y="2186260"/>
                  <a:pt x="2231472" y="2183464"/>
                </a:cubicBezTo>
                <a:cubicBezTo>
                  <a:pt x="2312483" y="2156460"/>
                  <a:pt x="2186532" y="2199762"/>
                  <a:pt x="2290195" y="2158297"/>
                </a:cubicBezTo>
                <a:cubicBezTo>
                  <a:pt x="2306616" y="2151729"/>
                  <a:pt x="2325814" y="2151329"/>
                  <a:pt x="2340529" y="2141519"/>
                </a:cubicBezTo>
                <a:cubicBezTo>
                  <a:pt x="2348918" y="2135926"/>
                  <a:pt x="2356678" y="2129250"/>
                  <a:pt x="2365696" y="2124741"/>
                </a:cubicBezTo>
                <a:cubicBezTo>
                  <a:pt x="2373605" y="2120786"/>
                  <a:pt x="2382735" y="2119835"/>
                  <a:pt x="2390862" y="2116352"/>
                </a:cubicBezTo>
                <a:cubicBezTo>
                  <a:pt x="2407755" y="2109112"/>
                  <a:pt x="2434717" y="2095186"/>
                  <a:pt x="2449585" y="2082796"/>
                </a:cubicBezTo>
                <a:cubicBezTo>
                  <a:pt x="2458699" y="2075201"/>
                  <a:pt x="2466363" y="2066018"/>
                  <a:pt x="2474752" y="2057629"/>
                </a:cubicBezTo>
                <a:cubicBezTo>
                  <a:pt x="2491000" y="1992638"/>
                  <a:pt x="2469863" y="2052729"/>
                  <a:pt x="2508308" y="1998906"/>
                </a:cubicBezTo>
                <a:cubicBezTo>
                  <a:pt x="2515577" y="1988730"/>
                  <a:pt x="2517167" y="1975030"/>
                  <a:pt x="2525086" y="1965351"/>
                </a:cubicBezTo>
                <a:cubicBezTo>
                  <a:pt x="2576873" y="1902057"/>
                  <a:pt x="2573576" y="1928729"/>
                  <a:pt x="2600587" y="1881461"/>
                </a:cubicBezTo>
                <a:cubicBezTo>
                  <a:pt x="2606792" y="1870603"/>
                  <a:pt x="2610931" y="1858628"/>
                  <a:pt x="2617365" y="1847905"/>
                </a:cubicBezTo>
                <a:cubicBezTo>
                  <a:pt x="2627740" y="1830614"/>
                  <a:pt x="2650921" y="1797571"/>
                  <a:pt x="2650921" y="1797571"/>
                </a:cubicBezTo>
                <a:cubicBezTo>
                  <a:pt x="2677146" y="1692670"/>
                  <a:pt x="2643629" y="1823093"/>
                  <a:pt x="2667699" y="1738848"/>
                </a:cubicBezTo>
                <a:cubicBezTo>
                  <a:pt x="2670866" y="1727762"/>
                  <a:pt x="2672040" y="1716087"/>
                  <a:pt x="2676088" y="1705292"/>
                </a:cubicBezTo>
                <a:cubicBezTo>
                  <a:pt x="2700875" y="1639193"/>
                  <a:pt x="2686687" y="1706315"/>
                  <a:pt x="2709644" y="1629791"/>
                </a:cubicBezTo>
                <a:cubicBezTo>
                  <a:pt x="2713741" y="1616134"/>
                  <a:pt x="2715237" y="1601828"/>
                  <a:pt x="2718033" y="1587846"/>
                </a:cubicBezTo>
                <a:cubicBezTo>
                  <a:pt x="2715237" y="1445233"/>
                  <a:pt x="2717141" y="1302450"/>
                  <a:pt x="2709644" y="1160007"/>
                </a:cubicBezTo>
                <a:cubicBezTo>
                  <a:pt x="2708714" y="1142346"/>
                  <a:pt x="2701965" y="1124838"/>
                  <a:pt x="2692866" y="1109673"/>
                </a:cubicBezTo>
                <a:lnTo>
                  <a:pt x="2667699" y="1067728"/>
                </a:lnTo>
                <a:cubicBezTo>
                  <a:pt x="2657684" y="1027668"/>
                  <a:pt x="2658871" y="1028770"/>
                  <a:pt x="2642532" y="983839"/>
                </a:cubicBezTo>
                <a:cubicBezTo>
                  <a:pt x="2637386" y="969687"/>
                  <a:pt x="2632488" y="955363"/>
                  <a:pt x="2625754" y="941894"/>
                </a:cubicBezTo>
                <a:cubicBezTo>
                  <a:pt x="2612879" y="916143"/>
                  <a:pt x="2595984" y="892482"/>
                  <a:pt x="2583809" y="866393"/>
                </a:cubicBezTo>
                <a:cubicBezTo>
                  <a:pt x="2573335" y="843949"/>
                  <a:pt x="2571430" y="809422"/>
                  <a:pt x="2550253" y="790892"/>
                </a:cubicBezTo>
                <a:cubicBezTo>
                  <a:pt x="2457331" y="709585"/>
                  <a:pt x="2537914" y="791666"/>
                  <a:pt x="2466363" y="740558"/>
                </a:cubicBezTo>
                <a:cubicBezTo>
                  <a:pt x="2456709" y="733662"/>
                  <a:pt x="2450850" y="722287"/>
                  <a:pt x="2441196" y="715391"/>
                </a:cubicBezTo>
                <a:cubicBezTo>
                  <a:pt x="2413372" y="695517"/>
                  <a:pt x="2409858" y="701961"/>
                  <a:pt x="2382473" y="690224"/>
                </a:cubicBezTo>
                <a:cubicBezTo>
                  <a:pt x="2370979" y="685298"/>
                  <a:pt x="2360627" y="677837"/>
                  <a:pt x="2348918" y="673446"/>
                </a:cubicBezTo>
                <a:cubicBezTo>
                  <a:pt x="2292152" y="652158"/>
                  <a:pt x="2337522" y="676951"/>
                  <a:pt x="2290195" y="656668"/>
                </a:cubicBezTo>
                <a:cubicBezTo>
                  <a:pt x="2278701" y="651742"/>
                  <a:pt x="2268133" y="644816"/>
                  <a:pt x="2256639" y="639890"/>
                </a:cubicBezTo>
                <a:cubicBezTo>
                  <a:pt x="2248511" y="636407"/>
                  <a:pt x="2239600" y="634984"/>
                  <a:pt x="2231472" y="631501"/>
                </a:cubicBezTo>
                <a:cubicBezTo>
                  <a:pt x="2219978" y="626575"/>
                  <a:pt x="2209527" y="619367"/>
                  <a:pt x="2197916" y="614723"/>
                </a:cubicBezTo>
                <a:cubicBezTo>
                  <a:pt x="2181495" y="608155"/>
                  <a:pt x="2163400" y="605854"/>
                  <a:pt x="2147582" y="597945"/>
                </a:cubicBezTo>
                <a:cubicBezTo>
                  <a:pt x="1934039" y="491173"/>
                  <a:pt x="2134658" y="589020"/>
                  <a:pt x="1988191" y="522444"/>
                </a:cubicBezTo>
                <a:cubicBezTo>
                  <a:pt x="1976806" y="517269"/>
                  <a:pt x="1965358" y="512100"/>
                  <a:pt x="1954635" y="505666"/>
                </a:cubicBezTo>
                <a:cubicBezTo>
                  <a:pt x="1937344" y="495291"/>
                  <a:pt x="1904301" y="472110"/>
                  <a:pt x="1904301" y="472110"/>
                </a:cubicBezTo>
                <a:cubicBezTo>
                  <a:pt x="1856763" y="400804"/>
                  <a:pt x="1935061" y="511259"/>
                  <a:pt x="1837189" y="413387"/>
                </a:cubicBezTo>
                <a:cubicBezTo>
                  <a:pt x="1783014" y="359212"/>
                  <a:pt x="1843384" y="414972"/>
                  <a:pt x="1736521" y="346275"/>
                </a:cubicBezTo>
                <a:cubicBezTo>
                  <a:pt x="1721459" y="336593"/>
                  <a:pt x="1709474" y="322651"/>
                  <a:pt x="1694576" y="312719"/>
                </a:cubicBezTo>
                <a:cubicBezTo>
                  <a:pt x="1684171" y="305782"/>
                  <a:pt x="1671196" y="303210"/>
                  <a:pt x="1661020" y="295941"/>
                </a:cubicBezTo>
                <a:cubicBezTo>
                  <a:pt x="1651366" y="289045"/>
                  <a:pt x="1645507" y="277670"/>
                  <a:pt x="1635853" y="270774"/>
                </a:cubicBezTo>
                <a:cubicBezTo>
                  <a:pt x="1612232" y="253902"/>
                  <a:pt x="1595762" y="252362"/>
                  <a:pt x="1568741" y="245607"/>
                </a:cubicBezTo>
                <a:cubicBezTo>
                  <a:pt x="1542347" y="225811"/>
                  <a:pt x="1532337" y="215177"/>
                  <a:pt x="1501629" y="203662"/>
                </a:cubicBezTo>
                <a:cubicBezTo>
                  <a:pt x="1490834" y="199614"/>
                  <a:pt x="1479258" y="198069"/>
                  <a:pt x="1468073" y="195273"/>
                </a:cubicBezTo>
                <a:lnTo>
                  <a:pt x="1417740" y="161717"/>
                </a:lnTo>
                <a:cubicBezTo>
                  <a:pt x="1409351" y="156124"/>
                  <a:pt x="1402138" y="148128"/>
                  <a:pt x="1392573" y="144940"/>
                </a:cubicBezTo>
                <a:lnTo>
                  <a:pt x="1342239" y="128162"/>
                </a:lnTo>
                <a:lnTo>
                  <a:pt x="1317072" y="119773"/>
                </a:lnTo>
                <a:lnTo>
                  <a:pt x="1291905" y="111384"/>
                </a:lnTo>
                <a:cubicBezTo>
                  <a:pt x="1286312" y="102995"/>
                  <a:pt x="1283000" y="92515"/>
                  <a:pt x="1275127" y="86217"/>
                </a:cubicBezTo>
                <a:cubicBezTo>
                  <a:pt x="1217487" y="40105"/>
                  <a:pt x="1284680" y="129658"/>
                  <a:pt x="1224793" y="52661"/>
                </a:cubicBezTo>
                <a:cubicBezTo>
                  <a:pt x="1183835" y="0"/>
                  <a:pt x="1219200" y="28892"/>
                  <a:pt x="1199626" y="27494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144161" y="4152550"/>
            <a:ext cx="2491531" cy="2357307"/>
          </a:xfrm>
          <a:custGeom>
            <a:avLst/>
            <a:gdLst>
              <a:gd name="connsiteX0" fmla="*/ 2474753 w 2491531"/>
              <a:gd name="connsiteY0" fmla="*/ 2097248 h 2357307"/>
              <a:gd name="connsiteX1" fmla="*/ 2474753 w 2491531"/>
              <a:gd name="connsiteY1" fmla="*/ 1476463 h 2357307"/>
              <a:gd name="connsiteX2" fmla="*/ 2457975 w 2491531"/>
              <a:gd name="connsiteY2" fmla="*/ 1350628 h 2357307"/>
              <a:gd name="connsiteX3" fmla="*/ 2441197 w 2491531"/>
              <a:gd name="connsiteY3" fmla="*/ 1291905 h 2357307"/>
              <a:gd name="connsiteX4" fmla="*/ 2416030 w 2491531"/>
              <a:gd name="connsiteY4" fmla="*/ 1224793 h 2357307"/>
              <a:gd name="connsiteX5" fmla="*/ 2407641 w 2491531"/>
              <a:gd name="connsiteY5" fmla="*/ 1199626 h 2357307"/>
              <a:gd name="connsiteX6" fmla="*/ 2306973 w 2491531"/>
              <a:gd name="connsiteY6" fmla="*/ 1115736 h 2357307"/>
              <a:gd name="connsiteX7" fmla="*/ 2256639 w 2491531"/>
              <a:gd name="connsiteY7" fmla="*/ 1073791 h 2357307"/>
              <a:gd name="connsiteX8" fmla="*/ 2239861 w 2491531"/>
              <a:gd name="connsiteY8" fmla="*/ 1048624 h 2357307"/>
              <a:gd name="connsiteX9" fmla="*/ 2164360 w 2491531"/>
              <a:gd name="connsiteY9" fmla="*/ 989901 h 2357307"/>
              <a:gd name="connsiteX10" fmla="*/ 2105637 w 2491531"/>
              <a:gd name="connsiteY10" fmla="*/ 931178 h 2357307"/>
              <a:gd name="connsiteX11" fmla="*/ 2097248 w 2491531"/>
              <a:gd name="connsiteY11" fmla="*/ 897622 h 2357307"/>
              <a:gd name="connsiteX12" fmla="*/ 2072081 w 2491531"/>
              <a:gd name="connsiteY12" fmla="*/ 830511 h 2357307"/>
              <a:gd name="connsiteX13" fmla="*/ 2046914 w 2491531"/>
              <a:gd name="connsiteY13" fmla="*/ 813733 h 2357307"/>
              <a:gd name="connsiteX14" fmla="*/ 2030136 w 2491531"/>
              <a:gd name="connsiteY14" fmla="*/ 788566 h 2357307"/>
              <a:gd name="connsiteX15" fmla="*/ 1996580 w 2491531"/>
              <a:gd name="connsiteY15" fmla="*/ 755010 h 2357307"/>
              <a:gd name="connsiteX16" fmla="*/ 1963024 w 2491531"/>
              <a:gd name="connsiteY16" fmla="*/ 713065 h 2357307"/>
              <a:gd name="connsiteX17" fmla="*/ 1954635 w 2491531"/>
              <a:gd name="connsiteY17" fmla="*/ 687898 h 2357307"/>
              <a:gd name="connsiteX18" fmla="*/ 1921079 w 2491531"/>
              <a:gd name="connsiteY18" fmla="*/ 629175 h 2357307"/>
              <a:gd name="connsiteX19" fmla="*/ 1895912 w 2491531"/>
              <a:gd name="connsiteY19" fmla="*/ 604008 h 2357307"/>
              <a:gd name="connsiteX20" fmla="*/ 1837189 w 2491531"/>
              <a:gd name="connsiteY20" fmla="*/ 528507 h 2357307"/>
              <a:gd name="connsiteX21" fmla="*/ 1795245 w 2491531"/>
              <a:gd name="connsiteY21" fmla="*/ 478173 h 2357307"/>
              <a:gd name="connsiteX22" fmla="*/ 1770078 w 2491531"/>
              <a:gd name="connsiteY22" fmla="*/ 461395 h 2357307"/>
              <a:gd name="connsiteX23" fmla="*/ 1728133 w 2491531"/>
              <a:gd name="connsiteY23" fmla="*/ 427839 h 2357307"/>
              <a:gd name="connsiteX24" fmla="*/ 1686188 w 2491531"/>
              <a:gd name="connsiteY24" fmla="*/ 394283 h 2357307"/>
              <a:gd name="connsiteX25" fmla="*/ 1644243 w 2491531"/>
              <a:gd name="connsiteY25" fmla="*/ 318782 h 2357307"/>
              <a:gd name="connsiteX26" fmla="*/ 1619076 w 2491531"/>
              <a:gd name="connsiteY26" fmla="*/ 302004 h 2357307"/>
              <a:gd name="connsiteX27" fmla="*/ 1602298 w 2491531"/>
              <a:gd name="connsiteY27" fmla="*/ 276837 h 2357307"/>
              <a:gd name="connsiteX28" fmla="*/ 1593909 w 2491531"/>
              <a:gd name="connsiteY28" fmla="*/ 251670 h 2357307"/>
              <a:gd name="connsiteX29" fmla="*/ 1543575 w 2491531"/>
              <a:gd name="connsiteY29" fmla="*/ 218114 h 2357307"/>
              <a:gd name="connsiteX30" fmla="*/ 1518408 w 2491531"/>
              <a:gd name="connsiteY30" fmla="*/ 201336 h 2357307"/>
              <a:gd name="connsiteX31" fmla="*/ 1459685 w 2491531"/>
              <a:gd name="connsiteY31" fmla="*/ 151002 h 2357307"/>
              <a:gd name="connsiteX32" fmla="*/ 1451296 w 2491531"/>
              <a:gd name="connsiteY32" fmla="*/ 125835 h 2357307"/>
              <a:gd name="connsiteX33" fmla="*/ 1426129 w 2491531"/>
              <a:gd name="connsiteY33" fmla="*/ 117446 h 2357307"/>
              <a:gd name="connsiteX34" fmla="*/ 1392573 w 2491531"/>
              <a:gd name="connsiteY34" fmla="*/ 100668 h 2357307"/>
              <a:gd name="connsiteX35" fmla="*/ 1367406 w 2491531"/>
              <a:gd name="connsiteY35" fmla="*/ 75501 h 2357307"/>
              <a:gd name="connsiteX36" fmla="*/ 1342239 w 2491531"/>
              <a:gd name="connsiteY36" fmla="*/ 58723 h 2357307"/>
              <a:gd name="connsiteX37" fmla="*/ 1325461 w 2491531"/>
              <a:gd name="connsiteY37" fmla="*/ 25167 h 2357307"/>
              <a:gd name="connsiteX38" fmla="*/ 1233182 w 2491531"/>
              <a:gd name="connsiteY38" fmla="*/ 0 h 2357307"/>
              <a:gd name="connsiteX39" fmla="*/ 922789 w 2491531"/>
              <a:gd name="connsiteY39" fmla="*/ 16778 h 2357307"/>
              <a:gd name="connsiteX40" fmla="*/ 872456 w 2491531"/>
              <a:gd name="connsiteY40" fmla="*/ 33556 h 2357307"/>
              <a:gd name="connsiteX41" fmla="*/ 796955 w 2491531"/>
              <a:gd name="connsiteY41" fmla="*/ 67112 h 2357307"/>
              <a:gd name="connsiteX42" fmla="*/ 780177 w 2491531"/>
              <a:gd name="connsiteY42" fmla="*/ 92279 h 2357307"/>
              <a:gd name="connsiteX43" fmla="*/ 763399 w 2491531"/>
              <a:gd name="connsiteY43" fmla="*/ 142613 h 2357307"/>
              <a:gd name="connsiteX44" fmla="*/ 696287 w 2491531"/>
              <a:gd name="connsiteY44" fmla="*/ 192947 h 2357307"/>
              <a:gd name="connsiteX45" fmla="*/ 671120 w 2491531"/>
              <a:gd name="connsiteY45" fmla="*/ 218114 h 2357307"/>
              <a:gd name="connsiteX46" fmla="*/ 637564 w 2491531"/>
              <a:gd name="connsiteY46" fmla="*/ 293615 h 2357307"/>
              <a:gd name="connsiteX47" fmla="*/ 620786 w 2491531"/>
              <a:gd name="connsiteY47" fmla="*/ 318782 h 2357307"/>
              <a:gd name="connsiteX48" fmla="*/ 595619 w 2491531"/>
              <a:gd name="connsiteY48" fmla="*/ 369116 h 2357307"/>
              <a:gd name="connsiteX49" fmla="*/ 578841 w 2491531"/>
              <a:gd name="connsiteY49" fmla="*/ 411061 h 2357307"/>
              <a:gd name="connsiteX50" fmla="*/ 570452 w 2491531"/>
              <a:gd name="connsiteY50" fmla="*/ 436228 h 2357307"/>
              <a:gd name="connsiteX51" fmla="*/ 553674 w 2491531"/>
              <a:gd name="connsiteY51" fmla="*/ 461395 h 2357307"/>
              <a:gd name="connsiteX52" fmla="*/ 528507 w 2491531"/>
              <a:gd name="connsiteY52" fmla="*/ 503340 h 2357307"/>
              <a:gd name="connsiteX53" fmla="*/ 520118 w 2491531"/>
              <a:gd name="connsiteY53" fmla="*/ 528507 h 2357307"/>
              <a:gd name="connsiteX54" fmla="*/ 503340 w 2491531"/>
              <a:gd name="connsiteY54" fmla="*/ 553674 h 2357307"/>
              <a:gd name="connsiteX55" fmla="*/ 478173 w 2491531"/>
              <a:gd name="connsiteY55" fmla="*/ 595619 h 2357307"/>
              <a:gd name="connsiteX56" fmla="*/ 427839 w 2491531"/>
              <a:gd name="connsiteY56" fmla="*/ 687898 h 2357307"/>
              <a:gd name="connsiteX57" fmla="*/ 394283 w 2491531"/>
              <a:gd name="connsiteY57" fmla="*/ 738232 h 2357307"/>
              <a:gd name="connsiteX58" fmla="*/ 343949 w 2491531"/>
              <a:gd name="connsiteY58" fmla="*/ 838900 h 2357307"/>
              <a:gd name="connsiteX59" fmla="*/ 335560 w 2491531"/>
              <a:gd name="connsiteY59" fmla="*/ 864067 h 2357307"/>
              <a:gd name="connsiteX60" fmla="*/ 285226 w 2491531"/>
              <a:gd name="connsiteY60" fmla="*/ 889233 h 2357307"/>
              <a:gd name="connsiteX61" fmla="*/ 268448 w 2491531"/>
              <a:gd name="connsiteY61" fmla="*/ 914400 h 2357307"/>
              <a:gd name="connsiteX62" fmla="*/ 260059 w 2491531"/>
              <a:gd name="connsiteY62" fmla="*/ 939567 h 2357307"/>
              <a:gd name="connsiteX63" fmla="*/ 234892 w 2491531"/>
              <a:gd name="connsiteY63" fmla="*/ 1031846 h 2357307"/>
              <a:gd name="connsiteX64" fmla="*/ 226503 w 2491531"/>
              <a:gd name="connsiteY64" fmla="*/ 1090569 h 2357307"/>
              <a:gd name="connsiteX65" fmla="*/ 184558 w 2491531"/>
              <a:gd name="connsiteY65" fmla="*/ 1166070 h 2357307"/>
              <a:gd name="connsiteX66" fmla="*/ 134224 w 2491531"/>
              <a:gd name="connsiteY66" fmla="*/ 1258349 h 2357307"/>
              <a:gd name="connsiteX67" fmla="*/ 117446 w 2491531"/>
              <a:gd name="connsiteY67" fmla="*/ 1333850 h 2357307"/>
              <a:gd name="connsiteX68" fmla="*/ 100668 w 2491531"/>
              <a:gd name="connsiteY68" fmla="*/ 1384184 h 2357307"/>
              <a:gd name="connsiteX69" fmla="*/ 92279 w 2491531"/>
              <a:gd name="connsiteY69" fmla="*/ 1409351 h 2357307"/>
              <a:gd name="connsiteX70" fmla="*/ 75501 w 2491531"/>
              <a:gd name="connsiteY70" fmla="*/ 1526797 h 2357307"/>
              <a:gd name="connsiteX71" fmla="*/ 67112 w 2491531"/>
              <a:gd name="connsiteY71" fmla="*/ 1560353 h 2357307"/>
              <a:gd name="connsiteX72" fmla="*/ 50334 w 2491531"/>
              <a:gd name="connsiteY72" fmla="*/ 1585520 h 2357307"/>
              <a:gd name="connsiteX73" fmla="*/ 25167 w 2491531"/>
              <a:gd name="connsiteY73" fmla="*/ 1644243 h 2357307"/>
              <a:gd name="connsiteX74" fmla="*/ 16778 w 2491531"/>
              <a:gd name="connsiteY74" fmla="*/ 1711355 h 2357307"/>
              <a:gd name="connsiteX75" fmla="*/ 8389 w 2491531"/>
              <a:gd name="connsiteY75" fmla="*/ 1736522 h 2357307"/>
              <a:gd name="connsiteX76" fmla="*/ 0 w 2491531"/>
              <a:gd name="connsiteY76" fmla="*/ 1812022 h 2357307"/>
              <a:gd name="connsiteX77" fmla="*/ 25167 w 2491531"/>
              <a:gd name="connsiteY77" fmla="*/ 2038525 h 2357307"/>
              <a:gd name="connsiteX78" fmla="*/ 50334 w 2491531"/>
              <a:gd name="connsiteY78" fmla="*/ 2072081 h 2357307"/>
              <a:gd name="connsiteX79" fmla="*/ 92279 w 2491531"/>
              <a:gd name="connsiteY79" fmla="*/ 2130804 h 2357307"/>
              <a:gd name="connsiteX80" fmla="*/ 142613 w 2491531"/>
              <a:gd name="connsiteY80" fmla="*/ 2181138 h 2357307"/>
              <a:gd name="connsiteX81" fmla="*/ 167780 w 2491531"/>
              <a:gd name="connsiteY81" fmla="*/ 2197916 h 2357307"/>
              <a:gd name="connsiteX82" fmla="*/ 192947 w 2491531"/>
              <a:gd name="connsiteY82" fmla="*/ 2206305 h 2357307"/>
              <a:gd name="connsiteX83" fmla="*/ 276837 w 2491531"/>
              <a:gd name="connsiteY83" fmla="*/ 2256639 h 2357307"/>
              <a:gd name="connsiteX84" fmla="*/ 302004 w 2491531"/>
              <a:gd name="connsiteY84" fmla="*/ 2281806 h 2357307"/>
              <a:gd name="connsiteX85" fmla="*/ 343949 w 2491531"/>
              <a:gd name="connsiteY85" fmla="*/ 2290195 h 2357307"/>
              <a:gd name="connsiteX86" fmla="*/ 385894 w 2491531"/>
              <a:gd name="connsiteY86" fmla="*/ 2306973 h 2357307"/>
              <a:gd name="connsiteX87" fmla="*/ 419450 w 2491531"/>
              <a:gd name="connsiteY87" fmla="*/ 2323751 h 2357307"/>
              <a:gd name="connsiteX88" fmla="*/ 444617 w 2491531"/>
              <a:gd name="connsiteY88" fmla="*/ 2340529 h 2357307"/>
              <a:gd name="connsiteX89" fmla="*/ 511729 w 2491531"/>
              <a:gd name="connsiteY89" fmla="*/ 2348918 h 2357307"/>
              <a:gd name="connsiteX90" fmla="*/ 654342 w 2491531"/>
              <a:gd name="connsiteY90" fmla="*/ 2357307 h 2357307"/>
              <a:gd name="connsiteX91" fmla="*/ 1342239 w 2491531"/>
              <a:gd name="connsiteY91" fmla="*/ 2340529 h 2357307"/>
              <a:gd name="connsiteX92" fmla="*/ 1392573 w 2491531"/>
              <a:gd name="connsiteY92" fmla="*/ 2332140 h 2357307"/>
              <a:gd name="connsiteX93" fmla="*/ 1468074 w 2491531"/>
              <a:gd name="connsiteY93" fmla="*/ 2323751 h 2357307"/>
              <a:gd name="connsiteX94" fmla="*/ 1493241 w 2491531"/>
              <a:gd name="connsiteY94" fmla="*/ 2315362 h 2357307"/>
              <a:gd name="connsiteX95" fmla="*/ 1610687 w 2491531"/>
              <a:gd name="connsiteY95" fmla="*/ 2298584 h 2357307"/>
              <a:gd name="connsiteX96" fmla="*/ 1661021 w 2491531"/>
              <a:gd name="connsiteY96" fmla="*/ 2281806 h 2357307"/>
              <a:gd name="connsiteX97" fmla="*/ 1744911 w 2491531"/>
              <a:gd name="connsiteY97" fmla="*/ 2265028 h 2357307"/>
              <a:gd name="connsiteX98" fmla="*/ 1778467 w 2491531"/>
              <a:gd name="connsiteY98" fmla="*/ 2256639 h 2357307"/>
              <a:gd name="connsiteX99" fmla="*/ 1862356 w 2491531"/>
              <a:gd name="connsiteY99" fmla="*/ 2248250 h 2357307"/>
              <a:gd name="connsiteX100" fmla="*/ 1946246 w 2491531"/>
              <a:gd name="connsiteY100" fmla="*/ 2231472 h 2357307"/>
              <a:gd name="connsiteX101" fmla="*/ 2021747 w 2491531"/>
              <a:gd name="connsiteY101" fmla="*/ 2223083 h 2357307"/>
              <a:gd name="connsiteX102" fmla="*/ 2105637 w 2491531"/>
              <a:gd name="connsiteY102" fmla="*/ 2206305 h 2357307"/>
              <a:gd name="connsiteX103" fmla="*/ 2147582 w 2491531"/>
              <a:gd name="connsiteY103" fmla="*/ 2197916 h 2357307"/>
              <a:gd name="connsiteX104" fmla="*/ 2223083 w 2491531"/>
              <a:gd name="connsiteY104" fmla="*/ 2181138 h 2357307"/>
              <a:gd name="connsiteX105" fmla="*/ 2273417 w 2491531"/>
              <a:gd name="connsiteY105" fmla="*/ 2164360 h 2357307"/>
              <a:gd name="connsiteX106" fmla="*/ 2390863 w 2491531"/>
              <a:gd name="connsiteY106" fmla="*/ 2130804 h 2357307"/>
              <a:gd name="connsiteX107" fmla="*/ 2416030 w 2491531"/>
              <a:gd name="connsiteY107" fmla="*/ 2122415 h 2357307"/>
              <a:gd name="connsiteX108" fmla="*/ 2466364 w 2491531"/>
              <a:gd name="connsiteY108" fmla="*/ 2088859 h 2357307"/>
              <a:gd name="connsiteX109" fmla="*/ 2491531 w 2491531"/>
              <a:gd name="connsiteY109" fmla="*/ 2072081 h 2357307"/>
              <a:gd name="connsiteX110" fmla="*/ 2474753 w 2491531"/>
              <a:gd name="connsiteY110" fmla="*/ 2097248 h 235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491531" h="2357307">
                <a:moveTo>
                  <a:pt x="2474753" y="2097248"/>
                </a:moveTo>
                <a:cubicBezTo>
                  <a:pt x="2483240" y="1774733"/>
                  <a:pt x="2488510" y="1792883"/>
                  <a:pt x="2474753" y="1476463"/>
                </a:cubicBezTo>
                <a:cubicBezTo>
                  <a:pt x="2472578" y="1426430"/>
                  <a:pt x="2468003" y="1395754"/>
                  <a:pt x="2457975" y="1350628"/>
                </a:cubicBezTo>
                <a:cubicBezTo>
                  <a:pt x="2426592" y="1209403"/>
                  <a:pt x="2469223" y="1404009"/>
                  <a:pt x="2441197" y="1291905"/>
                </a:cubicBezTo>
                <a:cubicBezTo>
                  <a:pt x="2416919" y="1194794"/>
                  <a:pt x="2450554" y="1293841"/>
                  <a:pt x="2416030" y="1224793"/>
                </a:cubicBezTo>
                <a:cubicBezTo>
                  <a:pt x="2412075" y="1216884"/>
                  <a:pt x="2413070" y="1206606"/>
                  <a:pt x="2407641" y="1199626"/>
                </a:cubicBezTo>
                <a:cubicBezTo>
                  <a:pt x="2311439" y="1075938"/>
                  <a:pt x="2403913" y="1212676"/>
                  <a:pt x="2306973" y="1115736"/>
                </a:cubicBezTo>
                <a:cubicBezTo>
                  <a:pt x="2274677" y="1083440"/>
                  <a:pt x="2291677" y="1097150"/>
                  <a:pt x="2256639" y="1073791"/>
                </a:cubicBezTo>
                <a:cubicBezTo>
                  <a:pt x="2251046" y="1065402"/>
                  <a:pt x="2247449" y="1055263"/>
                  <a:pt x="2239861" y="1048624"/>
                </a:cubicBezTo>
                <a:cubicBezTo>
                  <a:pt x="2195733" y="1010012"/>
                  <a:pt x="2194327" y="1028429"/>
                  <a:pt x="2164360" y="989901"/>
                </a:cubicBezTo>
                <a:cubicBezTo>
                  <a:pt x="2117245" y="929325"/>
                  <a:pt x="2153729" y="947209"/>
                  <a:pt x="2105637" y="931178"/>
                </a:cubicBezTo>
                <a:cubicBezTo>
                  <a:pt x="2102841" y="919993"/>
                  <a:pt x="2099749" y="908877"/>
                  <a:pt x="2097248" y="897622"/>
                </a:cubicBezTo>
                <a:cubicBezTo>
                  <a:pt x="2090388" y="866754"/>
                  <a:pt x="2094288" y="852718"/>
                  <a:pt x="2072081" y="830511"/>
                </a:cubicBezTo>
                <a:cubicBezTo>
                  <a:pt x="2064952" y="823382"/>
                  <a:pt x="2055303" y="819326"/>
                  <a:pt x="2046914" y="813733"/>
                </a:cubicBezTo>
                <a:cubicBezTo>
                  <a:pt x="2041321" y="805344"/>
                  <a:pt x="2036697" y="796221"/>
                  <a:pt x="2030136" y="788566"/>
                </a:cubicBezTo>
                <a:cubicBezTo>
                  <a:pt x="2019841" y="776556"/>
                  <a:pt x="2005774" y="767882"/>
                  <a:pt x="1996580" y="755010"/>
                </a:cubicBezTo>
                <a:cubicBezTo>
                  <a:pt x="1959743" y="703438"/>
                  <a:pt x="2024349" y="753948"/>
                  <a:pt x="1963024" y="713065"/>
                </a:cubicBezTo>
                <a:cubicBezTo>
                  <a:pt x="1960228" y="704676"/>
                  <a:pt x="1958118" y="696026"/>
                  <a:pt x="1954635" y="687898"/>
                </a:cubicBezTo>
                <a:cubicBezTo>
                  <a:pt x="1947395" y="671005"/>
                  <a:pt x="1933469" y="644043"/>
                  <a:pt x="1921079" y="629175"/>
                </a:cubicBezTo>
                <a:cubicBezTo>
                  <a:pt x="1913484" y="620061"/>
                  <a:pt x="1904301" y="612397"/>
                  <a:pt x="1895912" y="604008"/>
                </a:cubicBezTo>
                <a:cubicBezTo>
                  <a:pt x="1872990" y="535242"/>
                  <a:pt x="1912638" y="641681"/>
                  <a:pt x="1837189" y="528507"/>
                </a:cubicBezTo>
                <a:cubicBezTo>
                  <a:pt x="1820693" y="503763"/>
                  <a:pt x="1819465" y="498357"/>
                  <a:pt x="1795245" y="478173"/>
                </a:cubicBezTo>
                <a:cubicBezTo>
                  <a:pt x="1787500" y="471718"/>
                  <a:pt x="1778467" y="466988"/>
                  <a:pt x="1770078" y="461395"/>
                </a:cubicBezTo>
                <a:cubicBezTo>
                  <a:pt x="1721995" y="389270"/>
                  <a:pt x="1786020" y="474148"/>
                  <a:pt x="1728133" y="427839"/>
                </a:cubicBezTo>
                <a:cubicBezTo>
                  <a:pt x="1673925" y="384473"/>
                  <a:pt x="1749446" y="415369"/>
                  <a:pt x="1686188" y="394283"/>
                </a:cubicBezTo>
                <a:cubicBezTo>
                  <a:pt x="1677446" y="368057"/>
                  <a:pt x="1668968" y="335265"/>
                  <a:pt x="1644243" y="318782"/>
                </a:cubicBezTo>
                <a:lnTo>
                  <a:pt x="1619076" y="302004"/>
                </a:lnTo>
                <a:cubicBezTo>
                  <a:pt x="1613483" y="293615"/>
                  <a:pt x="1606807" y="285855"/>
                  <a:pt x="1602298" y="276837"/>
                </a:cubicBezTo>
                <a:cubicBezTo>
                  <a:pt x="1598343" y="268928"/>
                  <a:pt x="1600162" y="257923"/>
                  <a:pt x="1593909" y="251670"/>
                </a:cubicBezTo>
                <a:cubicBezTo>
                  <a:pt x="1579650" y="237411"/>
                  <a:pt x="1560353" y="229299"/>
                  <a:pt x="1543575" y="218114"/>
                </a:cubicBezTo>
                <a:cubicBezTo>
                  <a:pt x="1535186" y="212521"/>
                  <a:pt x="1525537" y="208465"/>
                  <a:pt x="1518408" y="201336"/>
                </a:cubicBezTo>
                <a:cubicBezTo>
                  <a:pt x="1483354" y="166282"/>
                  <a:pt x="1502732" y="183287"/>
                  <a:pt x="1459685" y="151002"/>
                </a:cubicBezTo>
                <a:cubicBezTo>
                  <a:pt x="1456889" y="142613"/>
                  <a:pt x="1457549" y="132088"/>
                  <a:pt x="1451296" y="125835"/>
                </a:cubicBezTo>
                <a:cubicBezTo>
                  <a:pt x="1445043" y="119582"/>
                  <a:pt x="1434257" y="120929"/>
                  <a:pt x="1426129" y="117446"/>
                </a:cubicBezTo>
                <a:cubicBezTo>
                  <a:pt x="1414635" y="112520"/>
                  <a:pt x="1402749" y="107937"/>
                  <a:pt x="1392573" y="100668"/>
                </a:cubicBezTo>
                <a:cubicBezTo>
                  <a:pt x="1382919" y="93772"/>
                  <a:pt x="1376520" y="83096"/>
                  <a:pt x="1367406" y="75501"/>
                </a:cubicBezTo>
                <a:cubicBezTo>
                  <a:pt x="1359661" y="69046"/>
                  <a:pt x="1350628" y="64316"/>
                  <a:pt x="1342239" y="58723"/>
                </a:cubicBezTo>
                <a:cubicBezTo>
                  <a:pt x="1336646" y="47538"/>
                  <a:pt x="1334304" y="34010"/>
                  <a:pt x="1325461" y="25167"/>
                </a:cubicBezTo>
                <a:cubicBezTo>
                  <a:pt x="1304110" y="3816"/>
                  <a:pt x="1257023" y="3406"/>
                  <a:pt x="1233182" y="0"/>
                </a:cubicBezTo>
                <a:cubicBezTo>
                  <a:pt x="1221236" y="543"/>
                  <a:pt x="963574" y="10951"/>
                  <a:pt x="922789" y="16778"/>
                </a:cubicBezTo>
                <a:cubicBezTo>
                  <a:pt x="905281" y="19279"/>
                  <a:pt x="888876" y="26988"/>
                  <a:pt x="872456" y="33556"/>
                </a:cubicBezTo>
                <a:cubicBezTo>
                  <a:pt x="818900" y="54978"/>
                  <a:pt x="843980" y="43600"/>
                  <a:pt x="796955" y="67112"/>
                </a:cubicBezTo>
                <a:cubicBezTo>
                  <a:pt x="791362" y="75501"/>
                  <a:pt x="784272" y="83066"/>
                  <a:pt x="780177" y="92279"/>
                </a:cubicBezTo>
                <a:cubicBezTo>
                  <a:pt x="772994" y="108440"/>
                  <a:pt x="772498" y="127448"/>
                  <a:pt x="763399" y="142613"/>
                </a:cubicBezTo>
                <a:cubicBezTo>
                  <a:pt x="737102" y="186441"/>
                  <a:pt x="731262" y="167965"/>
                  <a:pt x="696287" y="192947"/>
                </a:cubicBezTo>
                <a:cubicBezTo>
                  <a:pt x="686633" y="199843"/>
                  <a:pt x="679509" y="209725"/>
                  <a:pt x="671120" y="218114"/>
                </a:cubicBezTo>
                <a:cubicBezTo>
                  <a:pt x="659935" y="243281"/>
                  <a:pt x="649881" y="268982"/>
                  <a:pt x="637564" y="293615"/>
                </a:cubicBezTo>
                <a:cubicBezTo>
                  <a:pt x="633055" y="302633"/>
                  <a:pt x="625682" y="309968"/>
                  <a:pt x="620786" y="318782"/>
                </a:cubicBezTo>
                <a:cubicBezTo>
                  <a:pt x="611676" y="335180"/>
                  <a:pt x="603381" y="352039"/>
                  <a:pt x="595619" y="369116"/>
                </a:cubicBezTo>
                <a:cubicBezTo>
                  <a:pt x="589388" y="382825"/>
                  <a:pt x="584128" y="396961"/>
                  <a:pt x="578841" y="411061"/>
                </a:cubicBezTo>
                <a:cubicBezTo>
                  <a:pt x="575736" y="419341"/>
                  <a:pt x="574407" y="428319"/>
                  <a:pt x="570452" y="436228"/>
                </a:cubicBezTo>
                <a:cubicBezTo>
                  <a:pt x="565943" y="445246"/>
                  <a:pt x="559018" y="452845"/>
                  <a:pt x="553674" y="461395"/>
                </a:cubicBezTo>
                <a:cubicBezTo>
                  <a:pt x="545032" y="475222"/>
                  <a:pt x="535799" y="488756"/>
                  <a:pt x="528507" y="503340"/>
                </a:cubicBezTo>
                <a:cubicBezTo>
                  <a:pt x="524552" y="511249"/>
                  <a:pt x="524073" y="520598"/>
                  <a:pt x="520118" y="528507"/>
                </a:cubicBezTo>
                <a:cubicBezTo>
                  <a:pt x="515609" y="537525"/>
                  <a:pt x="508684" y="545124"/>
                  <a:pt x="503340" y="553674"/>
                </a:cubicBezTo>
                <a:cubicBezTo>
                  <a:pt x="494698" y="567501"/>
                  <a:pt x="485981" y="581305"/>
                  <a:pt x="478173" y="595619"/>
                </a:cubicBezTo>
                <a:cubicBezTo>
                  <a:pt x="439624" y="666292"/>
                  <a:pt x="467950" y="624866"/>
                  <a:pt x="427839" y="687898"/>
                </a:cubicBezTo>
                <a:cubicBezTo>
                  <a:pt x="417013" y="704910"/>
                  <a:pt x="400660" y="719102"/>
                  <a:pt x="394283" y="738232"/>
                </a:cubicBezTo>
                <a:cubicBezTo>
                  <a:pt x="373949" y="799233"/>
                  <a:pt x="399436" y="727925"/>
                  <a:pt x="343949" y="838900"/>
                </a:cubicBezTo>
                <a:cubicBezTo>
                  <a:pt x="339994" y="846809"/>
                  <a:pt x="341084" y="857162"/>
                  <a:pt x="335560" y="864067"/>
                </a:cubicBezTo>
                <a:cubicBezTo>
                  <a:pt x="323734" y="878849"/>
                  <a:pt x="301804" y="883707"/>
                  <a:pt x="285226" y="889233"/>
                </a:cubicBezTo>
                <a:cubicBezTo>
                  <a:pt x="279633" y="897622"/>
                  <a:pt x="272957" y="905382"/>
                  <a:pt x="268448" y="914400"/>
                </a:cubicBezTo>
                <a:cubicBezTo>
                  <a:pt x="264493" y="922309"/>
                  <a:pt x="262600" y="931097"/>
                  <a:pt x="260059" y="939567"/>
                </a:cubicBezTo>
                <a:cubicBezTo>
                  <a:pt x="257938" y="946637"/>
                  <a:pt x="238124" y="1014073"/>
                  <a:pt x="234892" y="1031846"/>
                </a:cubicBezTo>
                <a:cubicBezTo>
                  <a:pt x="231355" y="1051300"/>
                  <a:pt x="231706" y="1071493"/>
                  <a:pt x="226503" y="1090569"/>
                </a:cubicBezTo>
                <a:cubicBezTo>
                  <a:pt x="221656" y="1108343"/>
                  <a:pt x="191096" y="1152994"/>
                  <a:pt x="184558" y="1166070"/>
                </a:cubicBezTo>
                <a:cubicBezTo>
                  <a:pt x="138546" y="1258094"/>
                  <a:pt x="182238" y="1194330"/>
                  <a:pt x="134224" y="1258349"/>
                </a:cubicBezTo>
                <a:cubicBezTo>
                  <a:pt x="129434" y="1282297"/>
                  <a:pt x="124554" y="1310156"/>
                  <a:pt x="117446" y="1333850"/>
                </a:cubicBezTo>
                <a:cubicBezTo>
                  <a:pt x="112364" y="1350790"/>
                  <a:pt x="106261" y="1367406"/>
                  <a:pt x="100668" y="1384184"/>
                </a:cubicBezTo>
                <a:lnTo>
                  <a:pt x="92279" y="1409351"/>
                </a:lnTo>
                <a:cubicBezTo>
                  <a:pt x="86686" y="1448500"/>
                  <a:pt x="85092" y="1488432"/>
                  <a:pt x="75501" y="1526797"/>
                </a:cubicBezTo>
                <a:cubicBezTo>
                  <a:pt x="72705" y="1537982"/>
                  <a:pt x="71654" y="1549756"/>
                  <a:pt x="67112" y="1560353"/>
                </a:cubicBezTo>
                <a:cubicBezTo>
                  <a:pt x="63140" y="1569620"/>
                  <a:pt x="55336" y="1576766"/>
                  <a:pt x="50334" y="1585520"/>
                </a:cubicBezTo>
                <a:cubicBezTo>
                  <a:pt x="33748" y="1614546"/>
                  <a:pt x="34579" y="1616008"/>
                  <a:pt x="25167" y="1644243"/>
                </a:cubicBezTo>
                <a:cubicBezTo>
                  <a:pt x="22371" y="1666614"/>
                  <a:pt x="20811" y="1689174"/>
                  <a:pt x="16778" y="1711355"/>
                </a:cubicBezTo>
                <a:cubicBezTo>
                  <a:pt x="15196" y="1720055"/>
                  <a:pt x="9843" y="1727800"/>
                  <a:pt x="8389" y="1736522"/>
                </a:cubicBezTo>
                <a:cubicBezTo>
                  <a:pt x="4226" y="1761499"/>
                  <a:pt x="2796" y="1786855"/>
                  <a:pt x="0" y="1812022"/>
                </a:cubicBezTo>
                <a:cubicBezTo>
                  <a:pt x="3307" y="1868238"/>
                  <a:pt x="3096" y="1976727"/>
                  <a:pt x="25167" y="2038525"/>
                </a:cubicBezTo>
                <a:cubicBezTo>
                  <a:pt x="29870" y="2051692"/>
                  <a:pt x="42207" y="2060704"/>
                  <a:pt x="50334" y="2072081"/>
                </a:cubicBezTo>
                <a:cubicBezTo>
                  <a:pt x="66044" y="2094075"/>
                  <a:pt x="73298" y="2109714"/>
                  <a:pt x="92279" y="2130804"/>
                </a:cubicBezTo>
                <a:cubicBezTo>
                  <a:pt x="108152" y="2148441"/>
                  <a:pt x="122870" y="2167976"/>
                  <a:pt x="142613" y="2181138"/>
                </a:cubicBezTo>
                <a:cubicBezTo>
                  <a:pt x="151002" y="2186731"/>
                  <a:pt x="158762" y="2193407"/>
                  <a:pt x="167780" y="2197916"/>
                </a:cubicBezTo>
                <a:cubicBezTo>
                  <a:pt x="175689" y="2201871"/>
                  <a:pt x="184558" y="2203509"/>
                  <a:pt x="192947" y="2206305"/>
                </a:cubicBezTo>
                <a:cubicBezTo>
                  <a:pt x="249796" y="2263154"/>
                  <a:pt x="177369" y="2196958"/>
                  <a:pt x="276837" y="2256639"/>
                </a:cubicBezTo>
                <a:cubicBezTo>
                  <a:pt x="287010" y="2262743"/>
                  <a:pt x="291393" y="2276500"/>
                  <a:pt x="302004" y="2281806"/>
                </a:cubicBezTo>
                <a:cubicBezTo>
                  <a:pt x="314757" y="2288183"/>
                  <a:pt x="330292" y="2286098"/>
                  <a:pt x="343949" y="2290195"/>
                </a:cubicBezTo>
                <a:cubicBezTo>
                  <a:pt x="358373" y="2294522"/>
                  <a:pt x="372133" y="2300857"/>
                  <a:pt x="385894" y="2306973"/>
                </a:cubicBezTo>
                <a:cubicBezTo>
                  <a:pt x="397322" y="2312052"/>
                  <a:pt x="408592" y="2317546"/>
                  <a:pt x="419450" y="2323751"/>
                </a:cubicBezTo>
                <a:cubicBezTo>
                  <a:pt x="428204" y="2328753"/>
                  <a:pt x="434890" y="2337876"/>
                  <a:pt x="444617" y="2340529"/>
                </a:cubicBezTo>
                <a:cubicBezTo>
                  <a:pt x="466367" y="2346461"/>
                  <a:pt x="489256" y="2347120"/>
                  <a:pt x="511729" y="2348918"/>
                </a:cubicBezTo>
                <a:cubicBezTo>
                  <a:pt x="559197" y="2352715"/>
                  <a:pt x="606804" y="2354511"/>
                  <a:pt x="654342" y="2357307"/>
                </a:cubicBezTo>
                <a:lnTo>
                  <a:pt x="1342239" y="2340529"/>
                </a:lnTo>
                <a:cubicBezTo>
                  <a:pt x="1359222" y="2339585"/>
                  <a:pt x="1375713" y="2334388"/>
                  <a:pt x="1392573" y="2332140"/>
                </a:cubicBezTo>
                <a:cubicBezTo>
                  <a:pt x="1417673" y="2328793"/>
                  <a:pt x="1442907" y="2326547"/>
                  <a:pt x="1468074" y="2323751"/>
                </a:cubicBezTo>
                <a:cubicBezTo>
                  <a:pt x="1476463" y="2320955"/>
                  <a:pt x="1484541" y="2316944"/>
                  <a:pt x="1493241" y="2315362"/>
                </a:cubicBezTo>
                <a:cubicBezTo>
                  <a:pt x="1529659" y="2308741"/>
                  <a:pt x="1574007" y="2307754"/>
                  <a:pt x="1610687" y="2298584"/>
                </a:cubicBezTo>
                <a:cubicBezTo>
                  <a:pt x="1627845" y="2294295"/>
                  <a:pt x="1643863" y="2286095"/>
                  <a:pt x="1661021" y="2281806"/>
                </a:cubicBezTo>
                <a:cubicBezTo>
                  <a:pt x="1688687" y="2274890"/>
                  <a:pt x="1717245" y="2271944"/>
                  <a:pt x="1744911" y="2265028"/>
                </a:cubicBezTo>
                <a:cubicBezTo>
                  <a:pt x="1756096" y="2262232"/>
                  <a:pt x="1767053" y="2258270"/>
                  <a:pt x="1778467" y="2256639"/>
                </a:cubicBezTo>
                <a:cubicBezTo>
                  <a:pt x="1806287" y="2252665"/>
                  <a:pt x="1834393" y="2251046"/>
                  <a:pt x="1862356" y="2248250"/>
                </a:cubicBezTo>
                <a:cubicBezTo>
                  <a:pt x="1900463" y="2238723"/>
                  <a:pt x="1902170" y="2237349"/>
                  <a:pt x="1946246" y="2231472"/>
                </a:cubicBezTo>
                <a:cubicBezTo>
                  <a:pt x="1971346" y="2228125"/>
                  <a:pt x="1996735" y="2227032"/>
                  <a:pt x="2021747" y="2223083"/>
                </a:cubicBezTo>
                <a:cubicBezTo>
                  <a:pt x="2049915" y="2218635"/>
                  <a:pt x="2077674" y="2211898"/>
                  <a:pt x="2105637" y="2206305"/>
                </a:cubicBezTo>
                <a:lnTo>
                  <a:pt x="2147582" y="2197916"/>
                </a:lnTo>
                <a:cubicBezTo>
                  <a:pt x="2171530" y="2193126"/>
                  <a:pt x="2199389" y="2188246"/>
                  <a:pt x="2223083" y="2181138"/>
                </a:cubicBezTo>
                <a:cubicBezTo>
                  <a:pt x="2240023" y="2176056"/>
                  <a:pt x="2256259" y="2168649"/>
                  <a:pt x="2273417" y="2164360"/>
                </a:cubicBezTo>
                <a:cubicBezTo>
                  <a:pt x="2357687" y="2143293"/>
                  <a:pt x="2318653" y="2154874"/>
                  <a:pt x="2390863" y="2130804"/>
                </a:cubicBezTo>
                <a:cubicBezTo>
                  <a:pt x="2399252" y="2128008"/>
                  <a:pt x="2408672" y="2127320"/>
                  <a:pt x="2416030" y="2122415"/>
                </a:cubicBezTo>
                <a:lnTo>
                  <a:pt x="2466364" y="2088859"/>
                </a:lnTo>
                <a:cubicBezTo>
                  <a:pt x="2474753" y="2083266"/>
                  <a:pt x="2482513" y="2076590"/>
                  <a:pt x="2491531" y="2072081"/>
                </a:cubicBezTo>
                <a:lnTo>
                  <a:pt x="2474753" y="2097248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43401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Sierpinski Triangle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The Attractor is the limit of n iterations of the contraction mappings.</a:t>
            </a:r>
            <a:endParaRPr lang="en-US" sz="2800" dirty="0" smtClean="0"/>
          </a:p>
          <a:p>
            <a:pPr>
              <a:buNone/>
            </a:pP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s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029" y="1803029"/>
            <a:ext cx="3251941" cy="32519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6029" y="5054970"/>
            <a:ext cx="325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Attractor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3" name="Picture 2" descr="matri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63771"/>
            <a:ext cx="5181601" cy="812629"/>
          </a:xfrm>
          <a:prstGeom prst="rect">
            <a:avLst/>
          </a:prstGeom>
        </p:spPr>
      </p:pic>
      <p:pic>
        <p:nvPicPr>
          <p:cNvPr id="4" name="Picture 3" descr="striang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5000"/>
            <a:ext cx="5301205" cy="1395984"/>
          </a:xfrm>
          <a:prstGeom prst="rect">
            <a:avLst/>
          </a:prstGeom>
        </p:spPr>
      </p:pic>
      <p:pic>
        <p:nvPicPr>
          <p:cNvPr id="6" name="Picture 5" descr="fer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58184"/>
            <a:ext cx="4912607" cy="1524000"/>
          </a:xfrm>
          <a:prstGeom prst="rect">
            <a:avLst/>
          </a:prstGeom>
        </p:spPr>
      </p:pic>
      <p:pic>
        <p:nvPicPr>
          <p:cNvPr id="7" name="Picture 6" descr="Sierpinski_Triangle.s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582" y="1472986"/>
            <a:ext cx="2288799" cy="1981200"/>
          </a:xfrm>
          <a:prstGeom prst="rect">
            <a:avLst/>
          </a:prstGeom>
        </p:spPr>
      </p:pic>
      <p:pic>
        <p:nvPicPr>
          <p:cNvPr id="8" name="Picture 7" descr="fern1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608" y="3605784"/>
            <a:ext cx="1573511" cy="3099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 </a:t>
            </a:r>
            <a:endParaRPr lang="en-US" sz="2800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endParaRPr lang="en-US" sz="2800" b="1" dirty="0" smtClean="0"/>
          </a:p>
          <a:p>
            <a:pPr>
              <a:buNone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- resolution independent.</a:t>
            </a:r>
            <a:endParaRPr lang="en-US" sz="2800" dirty="0"/>
          </a:p>
        </p:txBody>
      </p:sp>
      <p:pic>
        <p:nvPicPr>
          <p:cNvPr id="3" name="Picture 2" descr="matrix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63771"/>
            <a:ext cx="5181601" cy="812629"/>
          </a:xfrm>
          <a:prstGeom prst="rect">
            <a:avLst/>
          </a:prstGeom>
        </p:spPr>
      </p:pic>
      <p:pic>
        <p:nvPicPr>
          <p:cNvPr id="4" name="Picture 3" descr="striang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5000"/>
            <a:ext cx="5301205" cy="1395984"/>
          </a:xfrm>
          <a:prstGeom prst="rect">
            <a:avLst/>
          </a:prstGeom>
        </p:spPr>
      </p:pic>
      <p:pic>
        <p:nvPicPr>
          <p:cNvPr id="6" name="Picture 5" descr="fer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58184"/>
            <a:ext cx="4912607" cy="1524000"/>
          </a:xfrm>
          <a:prstGeom prst="rect">
            <a:avLst/>
          </a:prstGeom>
        </p:spPr>
      </p:pic>
      <p:pic>
        <p:nvPicPr>
          <p:cNvPr id="7" name="Picture 6" descr="Sierpinski_Triangle.sv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582" y="1472986"/>
            <a:ext cx="2288799" cy="1981200"/>
          </a:xfrm>
          <a:prstGeom prst="rect">
            <a:avLst/>
          </a:prstGeom>
        </p:spPr>
      </p:pic>
      <p:pic>
        <p:nvPicPr>
          <p:cNvPr id="8" name="Picture 7" descr="fern1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608" y="3605784"/>
            <a:ext cx="1573511" cy="30998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6400" y="228600"/>
            <a:ext cx="2057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Linear transformation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724400" y="228600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Translation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 rot="16200000" flipH="1">
            <a:off x="2916139" y="325338"/>
            <a:ext cx="454223" cy="876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 rot="5400000">
            <a:off x="4935439" y="630138"/>
            <a:ext cx="454223" cy="266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How is </a:t>
            </a:r>
            <a:r>
              <a:rPr lang="en-US" sz="3200" dirty="0" smtClean="0"/>
              <a:t>compression</a:t>
            </a:r>
            <a:r>
              <a:rPr lang="en-US" sz="2400" dirty="0" smtClean="0"/>
              <a:t> </a:t>
            </a:r>
            <a:r>
              <a:rPr lang="en-US" sz="2800" dirty="0" smtClean="0"/>
              <a:t>achieved using </a:t>
            </a:r>
            <a:r>
              <a:rPr lang="en-US" dirty="0" smtClean="0"/>
              <a:t>IFS</a:t>
            </a:r>
            <a:r>
              <a:rPr lang="en-US" sz="2800" dirty="0" smtClean="0"/>
              <a:t>?</a:t>
            </a:r>
            <a:endParaRPr lang="en-US" sz="28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4953000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M. Barnsley suggested that storing images as collections of transformations could lead to image compression. </a:t>
            </a:r>
          </a:p>
          <a:p>
            <a:r>
              <a:rPr lang="en-US" sz="2400" dirty="0" smtClean="0"/>
              <a:t>Image of fern (100*100 pixels) would require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65, 536 bits.</a:t>
            </a:r>
          </a:p>
          <a:p>
            <a:r>
              <a:rPr lang="en-US" sz="2400" dirty="0" smtClean="0"/>
              <a:t>Transformation maps would require only </a:t>
            </a:r>
            <a:r>
              <a:rPr lang="en-US" sz="2400" dirty="0" smtClean="0">
                <a:solidFill>
                  <a:srgbClr val="FF0000"/>
                </a:solidFill>
              </a:rPr>
              <a:t>768 bits</a:t>
            </a:r>
          </a:p>
          <a:p>
            <a:r>
              <a:rPr lang="en-US" sz="2400" dirty="0" smtClean="0"/>
              <a:t>Compression ratio of </a:t>
            </a:r>
            <a:r>
              <a:rPr lang="en-US" sz="2400" dirty="0" smtClean="0">
                <a:solidFill>
                  <a:srgbClr val="FF0000"/>
                </a:solidFill>
              </a:rPr>
              <a:t>85.3 to1</a:t>
            </a:r>
          </a:p>
          <a:p>
            <a:r>
              <a:rPr lang="en-US" sz="2400" dirty="0" smtClean="0"/>
              <a:t>Compression ratio is the ratio of the memory required to store an image as a collection of pixels and the memory required to store a representation of the image in compressed form.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Lossy Compression</a:t>
            </a:r>
            <a:endParaRPr lang="en-US" sz="40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295400"/>
            <a:ext cx="8532813" cy="5257800"/>
          </a:xfrm>
        </p:spPr>
        <p:txBody>
          <a:bodyPr/>
          <a:lstStyle/>
          <a:p>
            <a:r>
              <a:rPr lang="en-US" dirty="0" smtClean="0"/>
              <a:t>Fractal Image Compression is a Lossy compression as opposed to lossless.</a:t>
            </a:r>
          </a:p>
          <a:p>
            <a:r>
              <a:rPr lang="en-US" dirty="0" smtClean="0"/>
              <a:t>Compression is achieved by disregarding some information in the original image.</a:t>
            </a:r>
          </a:p>
          <a:p>
            <a:r>
              <a:rPr lang="en-US" dirty="0" smtClean="0"/>
              <a:t>Results in an image somewhat different from the original.</a:t>
            </a:r>
          </a:p>
          <a:p>
            <a:r>
              <a:rPr lang="en-US" dirty="0" smtClean="0"/>
              <a:t>Close enough to fool the human eye.</a:t>
            </a:r>
          </a:p>
          <a:p>
            <a:endParaRPr lang="en-US" dirty="0"/>
          </a:p>
        </p:txBody>
      </p:sp>
      <p:pic>
        <p:nvPicPr>
          <p:cNvPr id="4" name="Picture 3" descr="LossyDemonstration-Orig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4114800"/>
            <a:ext cx="2438400" cy="2438400"/>
          </a:xfrm>
          <a:prstGeom prst="rect">
            <a:avLst/>
          </a:prstGeom>
        </p:spPr>
      </p:pic>
      <p:pic>
        <p:nvPicPr>
          <p:cNvPr id="5" name="Picture 4" descr="LossyDemonstration-84les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4114800"/>
            <a:ext cx="2438400" cy="2438400"/>
          </a:xfrm>
          <a:prstGeom prst="rect">
            <a:avLst/>
          </a:prstGeom>
        </p:spPr>
      </p:pic>
      <p:pic>
        <p:nvPicPr>
          <p:cNvPr id="6" name="Picture 5" descr="LossyDemonstration-98les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4114800"/>
            <a:ext cx="24384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999" y="647700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Original (109kb)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647700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84% less info (9.3 kb)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324600" y="6477000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98% less info (1.2 kb)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But… we’re actually interested in compressing natural images images like these:</a:t>
            </a:r>
            <a:endParaRPr lang="en-US" sz="2800" b="1" dirty="0" smtClean="0"/>
          </a:p>
        </p:txBody>
      </p:sp>
      <p:pic>
        <p:nvPicPr>
          <p:cNvPr id="3" name="Picture 2" descr="1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524000"/>
            <a:ext cx="2438400" cy="2438400"/>
          </a:xfrm>
          <a:prstGeom prst="rect">
            <a:avLst/>
          </a:prstGeom>
        </p:spPr>
      </p:pic>
      <p:pic>
        <p:nvPicPr>
          <p:cNvPr id="4" name="Picture 3" descr="2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1524000"/>
            <a:ext cx="2438400" cy="2438400"/>
          </a:xfrm>
          <a:prstGeom prst="rect">
            <a:avLst/>
          </a:prstGeom>
        </p:spPr>
      </p:pic>
      <p:pic>
        <p:nvPicPr>
          <p:cNvPr id="6" name="Picture 5" descr="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9" y="4191000"/>
            <a:ext cx="2438400" cy="2438400"/>
          </a:xfrm>
          <a:prstGeom prst="rect">
            <a:avLst/>
          </a:prstGeom>
        </p:spPr>
      </p:pic>
      <p:pic>
        <p:nvPicPr>
          <p:cNvPr id="7" name="Picture 6" descr="2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191000"/>
            <a:ext cx="2438400" cy="2438400"/>
          </a:xfrm>
          <a:prstGeom prst="rect">
            <a:avLst/>
          </a:prstGeom>
        </p:spPr>
      </p:pic>
      <p:pic>
        <p:nvPicPr>
          <p:cNvPr id="8" name="Picture 7" descr="Lena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191000"/>
            <a:ext cx="2438400" cy="2438400"/>
          </a:xfrm>
          <a:prstGeom prst="rect">
            <a:avLst/>
          </a:prstGeom>
        </p:spPr>
      </p:pic>
      <p:pic>
        <p:nvPicPr>
          <p:cNvPr id="9" name="Picture 8" descr="6h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152400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The Collage Theorem:</a:t>
            </a:r>
            <a:br>
              <a:rPr lang="en-US" sz="2800" b="1" dirty="0" smtClean="0"/>
            </a:br>
            <a:r>
              <a:rPr lang="en-US" sz="2400" dirty="0" smtClean="0"/>
              <a:t>- this theorem is central to the design of </a:t>
            </a:r>
            <a:r>
              <a:rPr lang="en-US" sz="2400" dirty="0" err="1" smtClean="0"/>
              <a:t>IFS’s</a:t>
            </a:r>
            <a:r>
              <a:rPr lang="en-US" sz="2400" dirty="0" smtClean="0"/>
              <a:t> whose attractors are close to given sets.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i="1" dirty="0" smtClean="0"/>
              <a:t>Let           be a complete metric space. Let                   be given, and let           be given. Choose and IFS</a:t>
            </a:r>
            <a:br>
              <a:rPr lang="en-US" sz="2400" i="1" dirty="0" smtClean="0"/>
            </a:br>
            <a:r>
              <a:rPr lang="en-US" sz="2400" i="1" dirty="0" smtClean="0"/>
              <a:t>                               with contractivity factor                 </a:t>
            </a:r>
            <a:br>
              <a:rPr lang="en-US" sz="2400" i="1" dirty="0" smtClean="0"/>
            </a:br>
            <a:r>
              <a:rPr lang="en-US" sz="2400" i="1" dirty="0" smtClean="0"/>
              <a:t>so that</a:t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                               where          is the Hausdorff metric. </a:t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Then                          where     is the attractor of the IFS.</a:t>
            </a:r>
          </a:p>
          <a:p>
            <a:pPr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</a:t>
            </a:r>
            <a:endParaRPr lang="en-US" sz="2400" b="1" i="1" dirty="0" smtClean="0"/>
          </a:p>
          <a:p>
            <a:endParaRPr lang="en-US" sz="2400" dirty="0" smtClean="0"/>
          </a:p>
        </p:txBody>
      </p:sp>
      <p:graphicFrame>
        <p:nvGraphicFramePr>
          <p:cNvPr id="63495" name="Object 7"/>
          <p:cNvGraphicFramePr>
            <a:graphicFrameLocks noChangeAspect="1"/>
          </p:cNvGraphicFramePr>
          <p:nvPr/>
        </p:nvGraphicFramePr>
        <p:xfrm>
          <a:off x="7137400" y="2133600"/>
          <a:ext cx="1244600" cy="304800"/>
        </p:xfrm>
        <a:graphic>
          <a:graphicData uri="http://schemas.openxmlformats.org/presentationml/2006/ole">
            <p:oleObj spid="_x0000_s63495" name="Equation" r:id="rId4" imgW="4978400" imgH="1219200" progId="Equation.3">
              <p:embed/>
            </p:oleObj>
          </a:graphicData>
        </a:graphic>
      </p:graphicFrame>
      <p:graphicFrame>
        <p:nvGraphicFramePr>
          <p:cNvPr id="63496" name="Object 8"/>
          <p:cNvGraphicFramePr>
            <a:graphicFrameLocks noChangeAspect="1"/>
          </p:cNvGraphicFramePr>
          <p:nvPr/>
        </p:nvGraphicFramePr>
        <p:xfrm>
          <a:off x="3403600" y="2438400"/>
          <a:ext cx="635000" cy="254000"/>
        </p:xfrm>
        <a:graphic>
          <a:graphicData uri="http://schemas.openxmlformats.org/presentationml/2006/ole">
            <p:oleObj spid="_x0000_s63496" name="Equation" r:id="rId5" imgW="2540000" imgH="1016000" progId="Equation.3">
              <p:embed/>
            </p:oleObj>
          </a:graphicData>
        </a:graphic>
      </p:graphicFrame>
      <p:graphicFrame>
        <p:nvGraphicFramePr>
          <p:cNvPr id="63497" name="Object 9"/>
          <p:cNvGraphicFramePr>
            <a:graphicFrameLocks noChangeAspect="1"/>
          </p:cNvGraphicFramePr>
          <p:nvPr/>
        </p:nvGraphicFramePr>
        <p:xfrm>
          <a:off x="660400" y="2768600"/>
          <a:ext cx="2768600" cy="355600"/>
        </p:xfrm>
        <a:graphic>
          <a:graphicData uri="http://schemas.openxmlformats.org/presentationml/2006/ole">
            <p:oleObj spid="_x0000_s63497" name="Equation" r:id="rId6" imgW="7315200" imgH="939800" progId="Equation.3">
              <p:embed/>
            </p:oleObj>
          </a:graphicData>
        </a:graphic>
      </p:graphicFrame>
      <p:graphicFrame>
        <p:nvGraphicFramePr>
          <p:cNvPr id="63498" name="Object 10"/>
          <p:cNvGraphicFramePr>
            <a:graphicFrameLocks noChangeAspect="1"/>
          </p:cNvGraphicFramePr>
          <p:nvPr/>
        </p:nvGraphicFramePr>
        <p:xfrm>
          <a:off x="7086600" y="2870200"/>
          <a:ext cx="1041400" cy="254000"/>
        </p:xfrm>
        <a:graphic>
          <a:graphicData uri="http://schemas.openxmlformats.org/presentationml/2006/ole">
            <p:oleObj spid="_x0000_s63498" name="Equation" r:id="rId7" imgW="4165600" imgH="1016000" progId="Equation.3">
              <p:embed/>
            </p:oleObj>
          </a:graphicData>
        </a:graphic>
      </p:graphicFrame>
      <p:graphicFrame>
        <p:nvGraphicFramePr>
          <p:cNvPr id="63499" name="Object 11"/>
          <p:cNvGraphicFramePr>
            <a:graphicFrameLocks noChangeAspect="1"/>
          </p:cNvGraphicFramePr>
          <p:nvPr/>
        </p:nvGraphicFramePr>
        <p:xfrm>
          <a:off x="1295400" y="2057400"/>
          <a:ext cx="762000" cy="330200"/>
        </p:xfrm>
        <a:graphic>
          <a:graphicData uri="http://schemas.openxmlformats.org/presentationml/2006/ole">
            <p:oleObj spid="_x0000_s63499" name="Equation" r:id="rId8" imgW="3048000" imgH="1320800" progId="Equation.3">
              <p:embed/>
            </p:oleObj>
          </a:graphicData>
        </a:graphic>
      </p:graphicFrame>
      <p:graphicFrame>
        <p:nvGraphicFramePr>
          <p:cNvPr id="63500" name="Object 12"/>
          <p:cNvGraphicFramePr>
            <a:graphicFrameLocks noChangeAspect="1"/>
          </p:cNvGraphicFramePr>
          <p:nvPr/>
        </p:nvGraphicFramePr>
        <p:xfrm>
          <a:off x="825500" y="3505200"/>
          <a:ext cx="2463800" cy="990600"/>
        </p:xfrm>
        <a:graphic>
          <a:graphicData uri="http://schemas.openxmlformats.org/presentationml/2006/ole">
            <p:oleObj spid="_x0000_s63500" name="Equation" r:id="rId9" imgW="7315200" imgH="2946400" progId="Equation.3">
              <p:embed/>
            </p:oleObj>
          </a:graphicData>
        </a:graphic>
      </p:graphicFrame>
      <p:graphicFrame>
        <p:nvGraphicFramePr>
          <p:cNvPr id="63501" name="Object 13"/>
          <p:cNvGraphicFramePr>
            <a:graphicFrameLocks noChangeAspect="1"/>
          </p:cNvGraphicFramePr>
          <p:nvPr/>
        </p:nvGraphicFramePr>
        <p:xfrm>
          <a:off x="4495800" y="3860800"/>
          <a:ext cx="609600" cy="330200"/>
        </p:xfrm>
        <a:graphic>
          <a:graphicData uri="http://schemas.openxmlformats.org/presentationml/2006/ole">
            <p:oleObj spid="_x0000_s63501" name="Equation" r:id="rId10" imgW="2438400" imgH="1320800" progId="Equation.3">
              <p:embed/>
            </p:oleObj>
          </a:graphicData>
        </a:graphic>
      </p:graphicFrame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1727200" y="4800600"/>
          <a:ext cx="1854200" cy="711200"/>
        </p:xfrm>
        <a:graphic>
          <a:graphicData uri="http://schemas.openxmlformats.org/presentationml/2006/ole">
            <p:oleObj spid="_x0000_s63502" name="Equation" r:id="rId11" imgW="7315200" imgH="2806700" progId="Equation.3">
              <p:embed/>
            </p:oleObj>
          </a:graphicData>
        </a:graphic>
      </p:graphicFrame>
      <p:graphicFrame>
        <p:nvGraphicFramePr>
          <p:cNvPr id="63505" name="Object 17"/>
          <p:cNvGraphicFramePr>
            <a:graphicFrameLocks noChangeAspect="1"/>
          </p:cNvGraphicFramePr>
          <p:nvPr/>
        </p:nvGraphicFramePr>
        <p:xfrm>
          <a:off x="4648200" y="4965700"/>
          <a:ext cx="322262" cy="292100"/>
        </p:xfrm>
        <a:graphic>
          <a:graphicData uri="http://schemas.openxmlformats.org/presentationml/2006/ole">
            <p:oleObj spid="_x0000_s63505" name="Equation" r:id="rId12" imgW="1117600" imgH="1016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Picture 3" descr="cok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200"/>
            <a:ext cx="81280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Fractal is a geometric shape that is the union of parts, each of </a:t>
            </a:r>
            <a:br>
              <a:rPr lang="en-US" sz="2800" dirty="0" smtClean="0"/>
            </a:br>
            <a:r>
              <a:rPr lang="en-US" sz="2800" dirty="0" smtClean="0"/>
              <a:t>which is a reduced-size </a:t>
            </a:r>
            <a:br>
              <a:rPr lang="en-US" sz="2800" dirty="0" smtClean="0"/>
            </a:br>
            <a:r>
              <a:rPr lang="en-US" sz="2800" dirty="0" smtClean="0"/>
              <a:t>copy of itself.</a:t>
            </a:r>
          </a:p>
          <a:p>
            <a:pPr>
              <a:buNone/>
            </a:pPr>
            <a:r>
              <a:rPr lang="en-US" sz="2800" dirty="0" smtClean="0"/>
              <a:t> </a:t>
            </a:r>
          </a:p>
          <a:p>
            <a:r>
              <a:rPr lang="en-US" sz="2800" dirty="0" smtClean="0"/>
              <a:t> Infinitely complex </a:t>
            </a:r>
          </a:p>
          <a:p>
            <a:pPr>
              <a:buNone/>
            </a:pPr>
            <a:r>
              <a:rPr lang="en-US" sz="2800" dirty="0" smtClean="0"/>
              <a:t>	patterns.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What is a Fractal?</a:t>
            </a:r>
            <a:endParaRPr lang="en-US" sz="4000" dirty="0"/>
          </a:p>
        </p:txBody>
      </p:sp>
      <p:pic>
        <p:nvPicPr>
          <p:cNvPr id="7" name="Picture 6" descr="triang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214645"/>
            <a:ext cx="4572000" cy="3957555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5359167" y="2110301"/>
            <a:ext cx="2718033" cy="2309299"/>
          </a:xfrm>
          <a:custGeom>
            <a:avLst/>
            <a:gdLst>
              <a:gd name="connsiteX0" fmla="*/ 1199626 w 2718033"/>
              <a:gd name="connsiteY0" fmla="*/ 27494 h 2309299"/>
              <a:gd name="connsiteX1" fmla="*/ 1107347 w 2718033"/>
              <a:gd name="connsiteY1" fmla="*/ 44272 h 2309299"/>
              <a:gd name="connsiteX2" fmla="*/ 1057013 w 2718033"/>
              <a:gd name="connsiteY2" fmla="*/ 69439 h 2309299"/>
              <a:gd name="connsiteX3" fmla="*/ 1015068 w 2718033"/>
              <a:gd name="connsiteY3" fmla="*/ 77828 h 2309299"/>
              <a:gd name="connsiteX4" fmla="*/ 989901 w 2718033"/>
              <a:gd name="connsiteY4" fmla="*/ 86217 h 2309299"/>
              <a:gd name="connsiteX5" fmla="*/ 922789 w 2718033"/>
              <a:gd name="connsiteY5" fmla="*/ 102995 h 2309299"/>
              <a:gd name="connsiteX6" fmla="*/ 889233 w 2718033"/>
              <a:gd name="connsiteY6" fmla="*/ 119773 h 2309299"/>
              <a:gd name="connsiteX7" fmla="*/ 847288 w 2718033"/>
              <a:gd name="connsiteY7" fmla="*/ 128162 h 2309299"/>
              <a:gd name="connsiteX8" fmla="*/ 763398 w 2718033"/>
              <a:gd name="connsiteY8" fmla="*/ 161717 h 2309299"/>
              <a:gd name="connsiteX9" fmla="*/ 738231 w 2718033"/>
              <a:gd name="connsiteY9" fmla="*/ 170106 h 2309299"/>
              <a:gd name="connsiteX10" fmla="*/ 654341 w 2718033"/>
              <a:gd name="connsiteY10" fmla="*/ 220440 h 2309299"/>
              <a:gd name="connsiteX11" fmla="*/ 629174 w 2718033"/>
              <a:gd name="connsiteY11" fmla="*/ 245607 h 2309299"/>
              <a:gd name="connsiteX12" fmla="*/ 562062 w 2718033"/>
              <a:gd name="connsiteY12" fmla="*/ 295941 h 2309299"/>
              <a:gd name="connsiteX13" fmla="*/ 536896 w 2718033"/>
              <a:gd name="connsiteY13" fmla="*/ 379831 h 2309299"/>
              <a:gd name="connsiteX14" fmla="*/ 478173 w 2718033"/>
              <a:gd name="connsiteY14" fmla="*/ 446943 h 2309299"/>
              <a:gd name="connsiteX15" fmla="*/ 461395 w 2718033"/>
              <a:gd name="connsiteY15" fmla="*/ 472110 h 2309299"/>
              <a:gd name="connsiteX16" fmla="*/ 427839 w 2718033"/>
              <a:gd name="connsiteY16" fmla="*/ 497277 h 2309299"/>
              <a:gd name="connsiteX17" fmla="*/ 402672 w 2718033"/>
              <a:gd name="connsiteY17" fmla="*/ 547611 h 2309299"/>
              <a:gd name="connsiteX18" fmla="*/ 335560 w 2718033"/>
              <a:gd name="connsiteY18" fmla="*/ 614723 h 2309299"/>
              <a:gd name="connsiteX19" fmla="*/ 285226 w 2718033"/>
              <a:gd name="connsiteY19" fmla="*/ 681835 h 2309299"/>
              <a:gd name="connsiteX20" fmla="*/ 260059 w 2718033"/>
              <a:gd name="connsiteY20" fmla="*/ 723780 h 2309299"/>
              <a:gd name="connsiteX21" fmla="*/ 209725 w 2718033"/>
              <a:gd name="connsiteY21" fmla="*/ 790892 h 2309299"/>
              <a:gd name="connsiteX22" fmla="*/ 201336 w 2718033"/>
              <a:gd name="connsiteY22" fmla="*/ 832837 h 2309299"/>
              <a:gd name="connsiteX23" fmla="*/ 184558 w 2718033"/>
              <a:gd name="connsiteY23" fmla="*/ 858004 h 2309299"/>
              <a:gd name="connsiteX24" fmla="*/ 176169 w 2718033"/>
              <a:gd name="connsiteY24" fmla="*/ 891560 h 2309299"/>
              <a:gd name="connsiteX25" fmla="*/ 159391 w 2718033"/>
              <a:gd name="connsiteY25" fmla="*/ 925116 h 2309299"/>
              <a:gd name="connsiteX26" fmla="*/ 142613 w 2718033"/>
              <a:gd name="connsiteY26" fmla="*/ 992228 h 2309299"/>
              <a:gd name="connsiteX27" fmla="*/ 125835 w 2718033"/>
              <a:gd name="connsiteY27" fmla="*/ 1084506 h 2309299"/>
              <a:gd name="connsiteX28" fmla="*/ 109057 w 2718033"/>
              <a:gd name="connsiteY28" fmla="*/ 1134840 h 2309299"/>
              <a:gd name="connsiteX29" fmla="*/ 100668 w 2718033"/>
              <a:gd name="connsiteY29" fmla="*/ 1160007 h 2309299"/>
              <a:gd name="connsiteX30" fmla="*/ 67112 w 2718033"/>
              <a:gd name="connsiteY30" fmla="*/ 1269064 h 2309299"/>
              <a:gd name="connsiteX31" fmla="*/ 58723 w 2718033"/>
              <a:gd name="connsiteY31" fmla="*/ 1319398 h 2309299"/>
              <a:gd name="connsiteX32" fmla="*/ 33556 w 2718033"/>
              <a:gd name="connsiteY32" fmla="*/ 1394899 h 2309299"/>
              <a:gd name="connsiteX33" fmla="*/ 25167 w 2718033"/>
              <a:gd name="connsiteY33" fmla="*/ 1428455 h 2309299"/>
              <a:gd name="connsiteX34" fmla="*/ 16778 w 2718033"/>
              <a:gd name="connsiteY34" fmla="*/ 1503956 h 2309299"/>
              <a:gd name="connsiteX35" fmla="*/ 8389 w 2718033"/>
              <a:gd name="connsiteY35" fmla="*/ 1545901 h 2309299"/>
              <a:gd name="connsiteX36" fmla="*/ 0 w 2718033"/>
              <a:gd name="connsiteY36" fmla="*/ 1646569 h 2309299"/>
              <a:gd name="connsiteX37" fmla="*/ 8389 w 2718033"/>
              <a:gd name="connsiteY37" fmla="*/ 1889850 h 2309299"/>
              <a:gd name="connsiteX38" fmla="*/ 41945 w 2718033"/>
              <a:gd name="connsiteY38" fmla="*/ 1948573 h 2309299"/>
              <a:gd name="connsiteX39" fmla="*/ 58723 w 2718033"/>
              <a:gd name="connsiteY39" fmla="*/ 1982128 h 2309299"/>
              <a:gd name="connsiteX40" fmla="*/ 75501 w 2718033"/>
              <a:gd name="connsiteY40" fmla="*/ 2007295 h 2309299"/>
              <a:gd name="connsiteX41" fmla="*/ 83890 w 2718033"/>
              <a:gd name="connsiteY41" fmla="*/ 2032462 h 2309299"/>
              <a:gd name="connsiteX42" fmla="*/ 125835 w 2718033"/>
              <a:gd name="connsiteY42" fmla="*/ 2057629 h 2309299"/>
              <a:gd name="connsiteX43" fmla="*/ 142613 w 2718033"/>
              <a:gd name="connsiteY43" fmla="*/ 2082796 h 2309299"/>
              <a:gd name="connsiteX44" fmla="*/ 209725 w 2718033"/>
              <a:gd name="connsiteY44" fmla="*/ 2116352 h 2309299"/>
              <a:gd name="connsiteX45" fmla="*/ 276837 w 2718033"/>
              <a:gd name="connsiteY45" fmla="*/ 2149908 h 2309299"/>
              <a:gd name="connsiteX46" fmla="*/ 360727 w 2718033"/>
              <a:gd name="connsiteY46" fmla="*/ 2183464 h 2309299"/>
              <a:gd name="connsiteX47" fmla="*/ 394283 w 2718033"/>
              <a:gd name="connsiteY47" fmla="*/ 2200242 h 2309299"/>
              <a:gd name="connsiteX48" fmla="*/ 436228 w 2718033"/>
              <a:gd name="connsiteY48" fmla="*/ 2225409 h 2309299"/>
              <a:gd name="connsiteX49" fmla="*/ 469784 w 2718033"/>
              <a:gd name="connsiteY49" fmla="*/ 2233798 h 2309299"/>
              <a:gd name="connsiteX50" fmla="*/ 511729 w 2718033"/>
              <a:gd name="connsiteY50" fmla="*/ 2250576 h 2309299"/>
              <a:gd name="connsiteX51" fmla="*/ 562062 w 2718033"/>
              <a:gd name="connsiteY51" fmla="*/ 2267354 h 2309299"/>
              <a:gd name="connsiteX52" fmla="*/ 587229 w 2718033"/>
              <a:gd name="connsiteY52" fmla="*/ 2275743 h 2309299"/>
              <a:gd name="connsiteX53" fmla="*/ 763398 w 2718033"/>
              <a:gd name="connsiteY53" fmla="*/ 2284132 h 2309299"/>
              <a:gd name="connsiteX54" fmla="*/ 931178 w 2718033"/>
              <a:gd name="connsiteY54" fmla="*/ 2300910 h 2309299"/>
              <a:gd name="connsiteX55" fmla="*/ 1023457 w 2718033"/>
              <a:gd name="connsiteY55" fmla="*/ 2309299 h 2309299"/>
              <a:gd name="connsiteX56" fmla="*/ 1661020 w 2718033"/>
              <a:gd name="connsiteY56" fmla="*/ 2300910 h 2309299"/>
              <a:gd name="connsiteX57" fmla="*/ 1736521 w 2718033"/>
              <a:gd name="connsiteY57" fmla="*/ 2292521 h 2309299"/>
              <a:gd name="connsiteX58" fmla="*/ 1786855 w 2718033"/>
              <a:gd name="connsiteY58" fmla="*/ 2275743 h 2309299"/>
              <a:gd name="connsiteX59" fmla="*/ 1812022 w 2718033"/>
              <a:gd name="connsiteY59" fmla="*/ 2267354 h 2309299"/>
              <a:gd name="connsiteX60" fmla="*/ 1912690 w 2718033"/>
              <a:gd name="connsiteY60" fmla="*/ 2250576 h 2309299"/>
              <a:gd name="connsiteX61" fmla="*/ 2030136 w 2718033"/>
              <a:gd name="connsiteY61" fmla="*/ 2217020 h 2309299"/>
              <a:gd name="connsiteX62" fmla="*/ 2080470 w 2718033"/>
              <a:gd name="connsiteY62" fmla="*/ 2208631 h 2309299"/>
              <a:gd name="connsiteX63" fmla="*/ 2147582 w 2718033"/>
              <a:gd name="connsiteY63" fmla="*/ 2191853 h 2309299"/>
              <a:gd name="connsiteX64" fmla="*/ 2231472 w 2718033"/>
              <a:gd name="connsiteY64" fmla="*/ 2183464 h 2309299"/>
              <a:gd name="connsiteX65" fmla="*/ 2290195 w 2718033"/>
              <a:gd name="connsiteY65" fmla="*/ 2158297 h 2309299"/>
              <a:gd name="connsiteX66" fmla="*/ 2340529 w 2718033"/>
              <a:gd name="connsiteY66" fmla="*/ 2141519 h 2309299"/>
              <a:gd name="connsiteX67" fmla="*/ 2365696 w 2718033"/>
              <a:gd name="connsiteY67" fmla="*/ 2124741 h 2309299"/>
              <a:gd name="connsiteX68" fmla="*/ 2390862 w 2718033"/>
              <a:gd name="connsiteY68" fmla="*/ 2116352 h 2309299"/>
              <a:gd name="connsiteX69" fmla="*/ 2449585 w 2718033"/>
              <a:gd name="connsiteY69" fmla="*/ 2082796 h 2309299"/>
              <a:gd name="connsiteX70" fmla="*/ 2474752 w 2718033"/>
              <a:gd name="connsiteY70" fmla="*/ 2057629 h 2309299"/>
              <a:gd name="connsiteX71" fmla="*/ 2508308 w 2718033"/>
              <a:gd name="connsiteY71" fmla="*/ 1998906 h 2309299"/>
              <a:gd name="connsiteX72" fmla="*/ 2525086 w 2718033"/>
              <a:gd name="connsiteY72" fmla="*/ 1965351 h 2309299"/>
              <a:gd name="connsiteX73" fmla="*/ 2600587 w 2718033"/>
              <a:gd name="connsiteY73" fmla="*/ 1881461 h 2309299"/>
              <a:gd name="connsiteX74" fmla="*/ 2617365 w 2718033"/>
              <a:gd name="connsiteY74" fmla="*/ 1847905 h 2309299"/>
              <a:gd name="connsiteX75" fmla="*/ 2650921 w 2718033"/>
              <a:gd name="connsiteY75" fmla="*/ 1797571 h 2309299"/>
              <a:gd name="connsiteX76" fmla="*/ 2667699 w 2718033"/>
              <a:gd name="connsiteY76" fmla="*/ 1738848 h 2309299"/>
              <a:gd name="connsiteX77" fmla="*/ 2676088 w 2718033"/>
              <a:gd name="connsiteY77" fmla="*/ 1705292 h 2309299"/>
              <a:gd name="connsiteX78" fmla="*/ 2709644 w 2718033"/>
              <a:gd name="connsiteY78" fmla="*/ 1629791 h 2309299"/>
              <a:gd name="connsiteX79" fmla="*/ 2718033 w 2718033"/>
              <a:gd name="connsiteY79" fmla="*/ 1587846 h 2309299"/>
              <a:gd name="connsiteX80" fmla="*/ 2709644 w 2718033"/>
              <a:gd name="connsiteY80" fmla="*/ 1160007 h 2309299"/>
              <a:gd name="connsiteX81" fmla="*/ 2692866 w 2718033"/>
              <a:gd name="connsiteY81" fmla="*/ 1109673 h 2309299"/>
              <a:gd name="connsiteX82" fmla="*/ 2667699 w 2718033"/>
              <a:gd name="connsiteY82" fmla="*/ 1067728 h 2309299"/>
              <a:gd name="connsiteX83" fmla="*/ 2642532 w 2718033"/>
              <a:gd name="connsiteY83" fmla="*/ 983839 h 2309299"/>
              <a:gd name="connsiteX84" fmla="*/ 2625754 w 2718033"/>
              <a:gd name="connsiteY84" fmla="*/ 941894 h 2309299"/>
              <a:gd name="connsiteX85" fmla="*/ 2583809 w 2718033"/>
              <a:gd name="connsiteY85" fmla="*/ 866393 h 2309299"/>
              <a:gd name="connsiteX86" fmla="*/ 2550253 w 2718033"/>
              <a:gd name="connsiteY86" fmla="*/ 790892 h 2309299"/>
              <a:gd name="connsiteX87" fmla="*/ 2466363 w 2718033"/>
              <a:gd name="connsiteY87" fmla="*/ 740558 h 2309299"/>
              <a:gd name="connsiteX88" fmla="*/ 2441196 w 2718033"/>
              <a:gd name="connsiteY88" fmla="*/ 715391 h 2309299"/>
              <a:gd name="connsiteX89" fmla="*/ 2382473 w 2718033"/>
              <a:gd name="connsiteY89" fmla="*/ 690224 h 2309299"/>
              <a:gd name="connsiteX90" fmla="*/ 2348918 w 2718033"/>
              <a:gd name="connsiteY90" fmla="*/ 673446 h 2309299"/>
              <a:gd name="connsiteX91" fmla="*/ 2290195 w 2718033"/>
              <a:gd name="connsiteY91" fmla="*/ 656668 h 2309299"/>
              <a:gd name="connsiteX92" fmla="*/ 2256639 w 2718033"/>
              <a:gd name="connsiteY92" fmla="*/ 639890 h 2309299"/>
              <a:gd name="connsiteX93" fmla="*/ 2231472 w 2718033"/>
              <a:gd name="connsiteY93" fmla="*/ 631501 h 2309299"/>
              <a:gd name="connsiteX94" fmla="*/ 2197916 w 2718033"/>
              <a:gd name="connsiteY94" fmla="*/ 614723 h 2309299"/>
              <a:gd name="connsiteX95" fmla="*/ 2147582 w 2718033"/>
              <a:gd name="connsiteY95" fmla="*/ 597945 h 2309299"/>
              <a:gd name="connsiteX96" fmla="*/ 1988191 w 2718033"/>
              <a:gd name="connsiteY96" fmla="*/ 522444 h 2309299"/>
              <a:gd name="connsiteX97" fmla="*/ 1954635 w 2718033"/>
              <a:gd name="connsiteY97" fmla="*/ 505666 h 2309299"/>
              <a:gd name="connsiteX98" fmla="*/ 1904301 w 2718033"/>
              <a:gd name="connsiteY98" fmla="*/ 472110 h 2309299"/>
              <a:gd name="connsiteX99" fmla="*/ 1837189 w 2718033"/>
              <a:gd name="connsiteY99" fmla="*/ 413387 h 2309299"/>
              <a:gd name="connsiteX100" fmla="*/ 1736521 w 2718033"/>
              <a:gd name="connsiteY100" fmla="*/ 346275 h 2309299"/>
              <a:gd name="connsiteX101" fmla="*/ 1694576 w 2718033"/>
              <a:gd name="connsiteY101" fmla="*/ 312719 h 2309299"/>
              <a:gd name="connsiteX102" fmla="*/ 1661020 w 2718033"/>
              <a:gd name="connsiteY102" fmla="*/ 295941 h 2309299"/>
              <a:gd name="connsiteX103" fmla="*/ 1635853 w 2718033"/>
              <a:gd name="connsiteY103" fmla="*/ 270774 h 2309299"/>
              <a:gd name="connsiteX104" fmla="*/ 1568741 w 2718033"/>
              <a:gd name="connsiteY104" fmla="*/ 245607 h 2309299"/>
              <a:gd name="connsiteX105" fmla="*/ 1501629 w 2718033"/>
              <a:gd name="connsiteY105" fmla="*/ 203662 h 2309299"/>
              <a:gd name="connsiteX106" fmla="*/ 1468073 w 2718033"/>
              <a:gd name="connsiteY106" fmla="*/ 195273 h 2309299"/>
              <a:gd name="connsiteX107" fmla="*/ 1417740 w 2718033"/>
              <a:gd name="connsiteY107" fmla="*/ 161717 h 2309299"/>
              <a:gd name="connsiteX108" fmla="*/ 1392573 w 2718033"/>
              <a:gd name="connsiteY108" fmla="*/ 144940 h 2309299"/>
              <a:gd name="connsiteX109" fmla="*/ 1342239 w 2718033"/>
              <a:gd name="connsiteY109" fmla="*/ 128162 h 2309299"/>
              <a:gd name="connsiteX110" fmla="*/ 1317072 w 2718033"/>
              <a:gd name="connsiteY110" fmla="*/ 119773 h 2309299"/>
              <a:gd name="connsiteX111" fmla="*/ 1291905 w 2718033"/>
              <a:gd name="connsiteY111" fmla="*/ 111384 h 2309299"/>
              <a:gd name="connsiteX112" fmla="*/ 1275127 w 2718033"/>
              <a:gd name="connsiteY112" fmla="*/ 86217 h 2309299"/>
              <a:gd name="connsiteX113" fmla="*/ 1224793 w 2718033"/>
              <a:gd name="connsiteY113" fmla="*/ 52661 h 2309299"/>
              <a:gd name="connsiteX114" fmla="*/ 1199626 w 2718033"/>
              <a:gd name="connsiteY114" fmla="*/ 27494 h 230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2718033" h="2309299">
                <a:moveTo>
                  <a:pt x="1199626" y="27494"/>
                </a:moveTo>
                <a:cubicBezTo>
                  <a:pt x="1180052" y="26096"/>
                  <a:pt x="1127124" y="35796"/>
                  <a:pt x="1107347" y="44272"/>
                </a:cubicBezTo>
                <a:cubicBezTo>
                  <a:pt x="1049936" y="68877"/>
                  <a:pt x="1113571" y="55299"/>
                  <a:pt x="1057013" y="69439"/>
                </a:cubicBezTo>
                <a:cubicBezTo>
                  <a:pt x="1043180" y="72897"/>
                  <a:pt x="1028901" y="74370"/>
                  <a:pt x="1015068" y="77828"/>
                </a:cubicBezTo>
                <a:cubicBezTo>
                  <a:pt x="1006489" y="79973"/>
                  <a:pt x="998432" y="83890"/>
                  <a:pt x="989901" y="86217"/>
                </a:cubicBezTo>
                <a:cubicBezTo>
                  <a:pt x="967654" y="92284"/>
                  <a:pt x="944665" y="95703"/>
                  <a:pt x="922789" y="102995"/>
                </a:cubicBezTo>
                <a:cubicBezTo>
                  <a:pt x="910925" y="106950"/>
                  <a:pt x="901097" y="115818"/>
                  <a:pt x="889233" y="119773"/>
                </a:cubicBezTo>
                <a:cubicBezTo>
                  <a:pt x="875706" y="124282"/>
                  <a:pt x="860815" y="123653"/>
                  <a:pt x="847288" y="128162"/>
                </a:cubicBezTo>
                <a:cubicBezTo>
                  <a:pt x="818716" y="137686"/>
                  <a:pt x="791970" y="152193"/>
                  <a:pt x="763398" y="161717"/>
                </a:cubicBezTo>
                <a:cubicBezTo>
                  <a:pt x="755009" y="164513"/>
                  <a:pt x="746017" y="165914"/>
                  <a:pt x="738231" y="170106"/>
                </a:cubicBezTo>
                <a:cubicBezTo>
                  <a:pt x="709518" y="185567"/>
                  <a:pt x="677400" y="197381"/>
                  <a:pt x="654341" y="220440"/>
                </a:cubicBezTo>
                <a:cubicBezTo>
                  <a:pt x="645952" y="228829"/>
                  <a:pt x="638665" y="238489"/>
                  <a:pt x="629174" y="245607"/>
                </a:cubicBezTo>
                <a:cubicBezTo>
                  <a:pt x="545785" y="308149"/>
                  <a:pt x="621511" y="236492"/>
                  <a:pt x="562062" y="295941"/>
                </a:cubicBezTo>
                <a:cubicBezTo>
                  <a:pt x="553673" y="323904"/>
                  <a:pt x="548396" y="352997"/>
                  <a:pt x="536896" y="379831"/>
                </a:cubicBezTo>
                <a:cubicBezTo>
                  <a:pt x="526460" y="404183"/>
                  <a:pt x="494212" y="428231"/>
                  <a:pt x="478173" y="446943"/>
                </a:cubicBezTo>
                <a:cubicBezTo>
                  <a:pt x="471612" y="454598"/>
                  <a:pt x="468524" y="464981"/>
                  <a:pt x="461395" y="472110"/>
                </a:cubicBezTo>
                <a:cubicBezTo>
                  <a:pt x="451508" y="481997"/>
                  <a:pt x="437726" y="487390"/>
                  <a:pt x="427839" y="497277"/>
                </a:cubicBezTo>
                <a:cubicBezTo>
                  <a:pt x="349342" y="575774"/>
                  <a:pt x="464079" y="472558"/>
                  <a:pt x="402672" y="547611"/>
                </a:cubicBezTo>
                <a:cubicBezTo>
                  <a:pt x="382638" y="572097"/>
                  <a:pt x="357019" y="591476"/>
                  <a:pt x="335560" y="614723"/>
                </a:cubicBezTo>
                <a:cubicBezTo>
                  <a:pt x="317743" y="634025"/>
                  <a:pt x="299527" y="658953"/>
                  <a:pt x="285226" y="681835"/>
                </a:cubicBezTo>
                <a:cubicBezTo>
                  <a:pt x="276584" y="695662"/>
                  <a:pt x="270069" y="710909"/>
                  <a:pt x="260059" y="723780"/>
                </a:cubicBezTo>
                <a:cubicBezTo>
                  <a:pt x="200701" y="800098"/>
                  <a:pt x="246985" y="716372"/>
                  <a:pt x="209725" y="790892"/>
                </a:cubicBezTo>
                <a:cubicBezTo>
                  <a:pt x="206929" y="804874"/>
                  <a:pt x="206343" y="819486"/>
                  <a:pt x="201336" y="832837"/>
                </a:cubicBezTo>
                <a:cubicBezTo>
                  <a:pt x="197796" y="842277"/>
                  <a:pt x="188530" y="848737"/>
                  <a:pt x="184558" y="858004"/>
                </a:cubicBezTo>
                <a:cubicBezTo>
                  <a:pt x="180016" y="868601"/>
                  <a:pt x="180217" y="880765"/>
                  <a:pt x="176169" y="891560"/>
                </a:cubicBezTo>
                <a:cubicBezTo>
                  <a:pt x="171778" y="903269"/>
                  <a:pt x="163346" y="913252"/>
                  <a:pt x="159391" y="925116"/>
                </a:cubicBezTo>
                <a:cubicBezTo>
                  <a:pt x="152099" y="946992"/>
                  <a:pt x="146404" y="969483"/>
                  <a:pt x="142613" y="992228"/>
                </a:cubicBezTo>
                <a:cubicBezTo>
                  <a:pt x="139872" y="1008674"/>
                  <a:pt x="130860" y="1066079"/>
                  <a:pt x="125835" y="1084506"/>
                </a:cubicBezTo>
                <a:cubicBezTo>
                  <a:pt x="121182" y="1101568"/>
                  <a:pt x="114650" y="1118062"/>
                  <a:pt x="109057" y="1134840"/>
                </a:cubicBezTo>
                <a:cubicBezTo>
                  <a:pt x="106261" y="1143229"/>
                  <a:pt x="102122" y="1151285"/>
                  <a:pt x="100668" y="1160007"/>
                </a:cubicBezTo>
                <a:cubicBezTo>
                  <a:pt x="88778" y="1231347"/>
                  <a:pt x="98979" y="1194707"/>
                  <a:pt x="67112" y="1269064"/>
                </a:cubicBezTo>
                <a:cubicBezTo>
                  <a:pt x="64316" y="1285842"/>
                  <a:pt x="63106" y="1302963"/>
                  <a:pt x="58723" y="1319398"/>
                </a:cubicBezTo>
                <a:cubicBezTo>
                  <a:pt x="51888" y="1345031"/>
                  <a:pt x="39990" y="1369163"/>
                  <a:pt x="33556" y="1394899"/>
                </a:cubicBezTo>
                <a:lnTo>
                  <a:pt x="25167" y="1428455"/>
                </a:lnTo>
                <a:cubicBezTo>
                  <a:pt x="22371" y="1453622"/>
                  <a:pt x="20359" y="1478889"/>
                  <a:pt x="16778" y="1503956"/>
                </a:cubicBezTo>
                <a:cubicBezTo>
                  <a:pt x="14762" y="1518071"/>
                  <a:pt x="10055" y="1531740"/>
                  <a:pt x="8389" y="1545901"/>
                </a:cubicBezTo>
                <a:cubicBezTo>
                  <a:pt x="4455" y="1579343"/>
                  <a:pt x="2796" y="1613013"/>
                  <a:pt x="0" y="1646569"/>
                </a:cubicBezTo>
                <a:cubicBezTo>
                  <a:pt x="2796" y="1727663"/>
                  <a:pt x="3328" y="1808866"/>
                  <a:pt x="8389" y="1889850"/>
                </a:cubicBezTo>
                <a:cubicBezTo>
                  <a:pt x="9991" y="1915487"/>
                  <a:pt x="29194" y="1928171"/>
                  <a:pt x="41945" y="1948573"/>
                </a:cubicBezTo>
                <a:cubicBezTo>
                  <a:pt x="48573" y="1959177"/>
                  <a:pt x="52519" y="1971270"/>
                  <a:pt x="58723" y="1982128"/>
                </a:cubicBezTo>
                <a:cubicBezTo>
                  <a:pt x="63725" y="1990882"/>
                  <a:pt x="70992" y="1998277"/>
                  <a:pt x="75501" y="2007295"/>
                </a:cubicBezTo>
                <a:cubicBezTo>
                  <a:pt x="79456" y="2015204"/>
                  <a:pt x="77637" y="2026209"/>
                  <a:pt x="83890" y="2032462"/>
                </a:cubicBezTo>
                <a:cubicBezTo>
                  <a:pt x="95420" y="2043992"/>
                  <a:pt x="111853" y="2049240"/>
                  <a:pt x="125835" y="2057629"/>
                </a:cubicBezTo>
                <a:cubicBezTo>
                  <a:pt x="131428" y="2066018"/>
                  <a:pt x="135484" y="2075667"/>
                  <a:pt x="142613" y="2082796"/>
                </a:cubicBezTo>
                <a:cubicBezTo>
                  <a:pt x="160899" y="2101082"/>
                  <a:pt x="187409" y="2106052"/>
                  <a:pt x="209725" y="2116352"/>
                </a:cubicBezTo>
                <a:cubicBezTo>
                  <a:pt x="232434" y="2126833"/>
                  <a:pt x="253109" y="2141999"/>
                  <a:pt x="276837" y="2149908"/>
                </a:cubicBezTo>
                <a:cubicBezTo>
                  <a:pt x="316259" y="2163049"/>
                  <a:pt x="308201" y="2159589"/>
                  <a:pt x="360727" y="2183464"/>
                </a:cubicBezTo>
                <a:cubicBezTo>
                  <a:pt x="372112" y="2188639"/>
                  <a:pt x="383351" y="2194169"/>
                  <a:pt x="394283" y="2200242"/>
                </a:cubicBezTo>
                <a:cubicBezTo>
                  <a:pt x="408536" y="2208161"/>
                  <a:pt x="421328" y="2218787"/>
                  <a:pt x="436228" y="2225409"/>
                </a:cubicBezTo>
                <a:cubicBezTo>
                  <a:pt x="446764" y="2230092"/>
                  <a:pt x="458846" y="2230152"/>
                  <a:pt x="469784" y="2233798"/>
                </a:cubicBezTo>
                <a:cubicBezTo>
                  <a:pt x="484070" y="2238560"/>
                  <a:pt x="497577" y="2245430"/>
                  <a:pt x="511729" y="2250576"/>
                </a:cubicBezTo>
                <a:cubicBezTo>
                  <a:pt x="528349" y="2256620"/>
                  <a:pt x="545284" y="2261761"/>
                  <a:pt x="562062" y="2267354"/>
                </a:cubicBezTo>
                <a:cubicBezTo>
                  <a:pt x="570451" y="2270150"/>
                  <a:pt x="578396" y="2275322"/>
                  <a:pt x="587229" y="2275743"/>
                </a:cubicBezTo>
                <a:lnTo>
                  <a:pt x="763398" y="2284132"/>
                </a:lnTo>
                <a:cubicBezTo>
                  <a:pt x="830263" y="2288311"/>
                  <a:pt x="866489" y="2294441"/>
                  <a:pt x="931178" y="2300910"/>
                </a:cubicBezTo>
                <a:lnTo>
                  <a:pt x="1023457" y="2309299"/>
                </a:lnTo>
                <a:lnTo>
                  <a:pt x="1661020" y="2300910"/>
                </a:lnTo>
                <a:cubicBezTo>
                  <a:pt x="1686335" y="2300314"/>
                  <a:pt x="1711691" y="2297487"/>
                  <a:pt x="1736521" y="2292521"/>
                </a:cubicBezTo>
                <a:cubicBezTo>
                  <a:pt x="1753863" y="2289053"/>
                  <a:pt x="1770077" y="2281336"/>
                  <a:pt x="1786855" y="2275743"/>
                </a:cubicBezTo>
                <a:cubicBezTo>
                  <a:pt x="1795244" y="2272947"/>
                  <a:pt x="1803300" y="2268808"/>
                  <a:pt x="1812022" y="2267354"/>
                </a:cubicBezTo>
                <a:cubicBezTo>
                  <a:pt x="1845578" y="2261761"/>
                  <a:pt x="1880417" y="2261334"/>
                  <a:pt x="1912690" y="2250576"/>
                </a:cubicBezTo>
                <a:cubicBezTo>
                  <a:pt x="1952584" y="2237278"/>
                  <a:pt x="1988001" y="2224042"/>
                  <a:pt x="2030136" y="2217020"/>
                </a:cubicBezTo>
                <a:cubicBezTo>
                  <a:pt x="2046914" y="2214224"/>
                  <a:pt x="2063866" y="2212321"/>
                  <a:pt x="2080470" y="2208631"/>
                </a:cubicBezTo>
                <a:cubicBezTo>
                  <a:pt x="2143988" y="2194516"/>
                  <a:pt x="2056938" y="2203939"/>
                  <a:pt x="2147582" y="2191853"/>
                </a:cubicBezTo>
                <a:cubicBezTo>
                  <a:pt x="2175438" y="2188139"/>
                  <a:pt x="2203509" y="2186260"/>
                  <a:pt x="2231472" y="2183464"/>
                </a:cubicBezTo>
                <a:cubicBezTo>
                  <a:pt x="2312483" y="2156460"/>
                  <a:pt x="2186532" y="2199762"/>
                  <a:pt x="2290195" y="2158297"/>
                </a:cubicBezTo>
                <a:cubicBezTo>
                  <a:pt x="2306616" y="2151729"/>
                  <a:pt x="2325814" y="2151329"/>
                  <a:pt x="2340529" y="2141519"/>
                </a:cubicBezTo>
                <a:cubicBezTo>
                  <a:pt x="2348918" y="2135926"/>
                  <a:pt x="2356678" y="2129250"/>
                  <a:pt x="2365696" y="2124741"/>
                </a:cubicBezTo>
                <a:cubicBezTo>
                  <a:pt x="2373605" y="2120786"/>
                  <a:pt x="2382735" y="2119835"/>
                  <a:pt x="2390862" y="2116352"/>
                </a:cubicBezTo>
                <a:cubicBezTo>
                  <a:pt x="2407755" y="2109112"/>
                  <a:pt x="2434717" y="2095186"/>
                  <a:pt x="2449585" y="2082796"/>
                </a:cubicBezTo>
                <a:cubicBezTo>
                  <a:pt x="2458699" y="2075201"/>
                  <a:pt x="2466363" y="2066018"/>
                  <a:pt x="2474752" y="2057629"/>
                </a:cubicBezTo>
                <a:cubicBezTo>
                  <a:pt x="2491000" y="1992638"/>
                  <a:pt x="2469863" y="2052729"/>
                  <a:pt x="2508308" y="1998906"/>
                </a:cubicBezTo>
                <a:cubicBezTo>
                  <a:pt x="2515577" y="1988730"/>
                  <a:pt x="2517167" y="1975030"/>
                  <a:pt x="2525086" y="1965351"/>
                </a:cubicBezTo>
                <a:cubicBezTo>
                  <a:pt x="2576873" y="1902057"/>
                  <a:pt x="2573576" y="1928729"/>
                  <a:pt x="2600587" y="1881461"/>
                </a:cubicBezTo>
                <a:cubicBezTo>
                  <a:pt x="2606792" y="1870603"/>
                  <a:pt x="2610931" y="1858628"/>
                  <a:pt x="2617365" y="1847905"/>
                </a:cubicBezTo>
                <a:cubicBezTo>
                  <a:pt x="2627740" y="1830614"/>
                  <a:pt x="2650921" y="1797571"/>
                  <a:pt x="2650921" y="1797571"/>
                </a:cubicBezTo>
                <a:cubicBezTo>
                  <a:pt x="2677146" y="1692670"/>
                  <a:pt x="2643629" y="1823093"/>
                  <a:pt x="2667699" y="1738848"/>
                </a:cubicBezTo>
                <a:cubicBezTo>
                  <a:pt x="2670866" y="1727762"/>
                  <a:pt x="2672040" y="1716087"/>
                  <a:pt x="2676088" y="1705292"/>
                </a:cubicBezTo>
                <a:cubicBezTo>
                  <a:pt x="2700875" y="1639193"/>
                  <a:pt x="2686687" y="1706315"/>
                  <a:pt x="2709644" y="1629791"/>
                </a:cubicBezTo>
                <a:cubicBezTo>
                  <a:pt x="2713741" y="1616134"/>
                  <a:pt x="2715237" y="1601828"/>
                  <a:pt x="2718033" y="1587846"/>
                </a:cubicBezTo>
                <a:cubicBezTo>
                  <a:pt x="2715237" y="1445233"/>
                  <a:pt x="2717141" y="1302450"/>
                  <a:pt x="2709644" y="1160007"/>
                </a:cubicBezTo>
                <a:cubicBezTo>
                  <a:pt x="2708714" y="1142346"/>
                  <a:pt x="2701965" y="1124838"/>
                  <a:pt x="2692866" y="1109673"/>
                </a:cubicBezTo>
                <a:lnTo>
                  <a:pt x="2667699" y="1067728"/>
                </a:lnTo>
                <a:cubicBezTo>
                  <a:pt x="2657684" y="1027668"/>
                  <a:pt x="2658871" y="1028770"/>
                  <a:pt x="2642532" y="983839"/>
                </a:cubicBezTo>
                <a:cubicBezTo>
                  <a:pt x="2637386" y="969687"/>
                  <a:pt x="2632488" y="955363"/>
                  <a:pt x="2625754" y="941894"/>
                </a:cubicBezTo>
                <a:cubicBezTo>
                  <a:pt x="2612879" y="916143"/>
                  <a:pt x="2595984" y="892482"/>
                  <a:pt x="2583809" y="866393"/>
                </a:cubicBezTo>
                <a:cubicBezTo>
                  <a:pt x="2573335" y="843949"/>
                  <a:pt x="2571430" y="809422"/>
                  <a:pt x="2550253" y="790892"/>
                </a:cubicBezTo>
                <a:cubicBezTo>
                  <a:pt x="2457331" y="709585"/>
                  <a:pt x="2537914" y="791666"/>
                  <a:pt x="2466363" y="740558"/>
                </a:cubicBezTo>
                <a:cubicBezTo>
                  <a:pt x="2456709" y="733662"/>
                  <a:pt x="2450850" y="722287"/>
                  <a:pt x="2441196" y="715391"/>
                </a:cubicBezTo>
                <a:cubicBezTo>
                  <a:pt x="2413372" y="695517"/>
                  <a:pt x="2409858" y="701961"/>
                  <a:pt x="2382473" y="690224"/>
                </a:cubicBezTo>
                <a:cubicBezTo>
                  <a:pt x="2370979" y="685298"/>
                  <a:pt x="2360627" y="677837"/>
                  <a:pt x="2348918" y="673446"/>
                </a:cubicBezTo>
                <a:cubicBezTo>
                  <a:pt x="2292152" y="652158"/>
                  <a:pt x="2337522" y="676951"/>
                  <a:pt x="2290195" y="656668"/>
                </a:cubicBezTo>
                <a:cubicBezTo>
                  <a:pt x="2278701" y="651742"/>
                  <a:pt x="2268133" y="644816"/>
                  <a:pt x="2256639" y="639890"/>
                </a:cubicBezTo>
                <a:cubicBezTo>
                  <a:pt x="2248511" y="636407"/>
                  <a:pt x="2239600" y="634984"/>
                  <a:pt x="2231472" y="631501"/>
                </a:cubicBezTo>
                <a:cubicBezTo>
                  <a:pt x="2219978" y="626575"/>
                  <a:pt x="2209527" y="619367"/>
                  <a:pt x="2197916" y="614723"/>
                </a:cubicBezTo>
                <a:cubicBezTo>
                  <a:pt x="2181495" y="608155"/>
                  <a:pt x="2163400" y="605854"/>
                  <a:pt x="2147582" y="597945"/>
                </a:cubicBezTo>
                <a:cubicBezTo>
                  <a:pt x="1934039" y="491173"/>
                  <a:pt x="2134658" y="589020"/>
                  <a:pt x="1988191" y="522444"/>
                </a:cubicBezTo>
                <a:cubicBezTo>
                  <a:pt x="1976806" y="517269"/>
                  <a:pt x="1965358" y="512100"/>
                  <a:pt x="1954635" y="505666"/>
                </a:cubicBezTo>
                <a:cubicBezTo>
                  <a:pt x="1937344" y="495291"/>
                  <a:pt x="1904301" y="472110"/>
                  <a:pt x="1904301" y="472110"/>
                </a:cubicBezTo>
                <a:cubicBezTo>
                  <a:pt x="1856763" y="400804"/>
                  <a:pt x="1935061" y="511259"/>
                  <a:pt x="1837189" y="413387"/>
                </a:cubicBezTo>
                <a:cubicBezTo>
                  <a:pt x="1783014" y="359212"/>
                  <a:pt x="1843384" y="414972"/>
                  <a:pt x="1736521" y="346275"/>
                </a:cubicBezTo>
                <a:cubicBezTo>
                  <a:pt x="1721459" y="336593"/>
                  <a:pt x="1709474" y="322651"/>
                  <a:pt x="1694576" y="312719"/>
                </a:cubicBezTo>
                <a:cubicBezTo>
                  <a:pt x="1684171" y="305782"/>
                  <a:pt x="1671196" y="303210"/>
                  <a:pt x="1661020" y="295941"/>
                </a:cubicBezTo>
                <a:cubicBezTo>
                  <a:pt x="1651366" y="289045"/>
                  <a:pt x="1645507" y="277670"/>
                  <a:pt x="1635853" y="270774"/>
                </a:cubicBezTo>
                <a:cubicBezTo>
                  <a:pt x="1612232" y="253902"/>
                  <a:pt x="1595762" y="252362"/>
                  <a:pt x="1568741" y="245607"/>
                </a:cubicBezTo>
                <a:cubicBezTo>
                  <a:pt x="1542347" y="225811"/>
                  <a:pt x="1532337" y="215177"/>
                  <a:pt x="1501629" y="203662"/>
                </a:cubicBezTo>
                <a:cubicBezTo>
                  <a:pt x="1490834" y="199614"/>
                  <a:pt x="1479258" y="198069"/>
                  <a:pt x="1468073" y="195273"/>
                </a:cubicBezTo>
                <a:lnTo>
                  <a:pt x="1417740" y="161717"/>
                </a:lnTo>
                <a:cubicBezTo>
                  <a:pt x="1409351" y="156124"/>
                  <a:pt x="1402138" y="148128"/>
                  <a:pt x="1392573" y="144940"/>
                </a:cubicBezTo>
                <a:lnTo>
                  <a:pt x="1342239" y="128162"/>
                </a:lnTo>
                <a:lnTo>
                  <a:pt x="1317072" y="119773"/>
                </a:lnTo>
                <a:lnTo>
                  <a:pt x="1291905" y="111384"/>
                </a:lnTo>
                <a:cubicBezTo>
                  <a:pt x="1286312" y="102995"/>
                  <a:pt x="1283000" y="92515"/>
                  <a:pt x="1275127" y="86217"/>
                </a:cubicBezTo>
                <a:cubicBezTo>
                  <a:pt x="1217487" y="40105"/>
                  <a:pt x="1284680" y="129658"/>
                  <a:pt x="1224793" y="52661"/>
                </a:cubicBezTo>
                <a:cubicBezTo>
                  <a:pt x="1183835" y="0"/>
                  <a:pt x="1219200" y="28892"/>
                  <a:pt x="1199626" y="27494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144161" y="4152550"/>
            <a:ext cx="2491531" cy="2357307"/>
          </a:xfrm>
          <a:custGeom>
            <a:avLst/>
            <a:gdLst>
              <a:gd name="connsiteX0" fmla="*/ 2474753 w 2491531"/>
              <a:gd name="connsiteY0" fmla="*/ 2097248 h 2357307"/>
              <a:gd name="connsiteX1" fmla="*/ 2474753 w 2491531"/>
              <a:gd name="connsiteY1" fmla="*/ 1476463 h 2357307"/>
              <a:gd name="connsiteX2" fmla="*/ 2457975 w 2491531"/>
              <a:gd name="connsiteY2" fmla="*/ 1350628 h 2357307"/>
              <a:gd name="connsiteX3" fmla="*/ 2441197 w 2491531"/>
              <a:gd name="connsiteY3" fmla="*/ 1291905 h 2357307"/>
              <a:gd name="connsiteX4" fmla="*/ 2416030 w 2491531"/>
              <a:gd name="connsiteY4" fmla="*/ 1224793 h 2357307"/>
              <a:gd name="connsiteX5" fmla="*/ 2407641 w 2491531"/>
              <a:gd name="connsiteY5" fmla="*/ 1199626 h 2357307"/>
              <a:gd name="connsiteX6" fmla="*/ 2306973 w 2491531"/>
              <a:gd name="connsiteY6" fmla="*/ 1115736 h 2357307"/>
              <a:gd name="connsiteX7" fmla="*/ 2256639 w 2491531"/>
              <a:gd name="connsiteY7" fmla="*/ 1073791 h 2357307"/>
              <a:gd name="connsiteX8" fmla="*/ 2239861 w 2491531"/>
              <a:gd name="connsiteY8" fmla="*/ 1048624 h 2357307"/>
              <a:gd name="connsiteX9" fmla="*/ 2164360 w 2491531"/>
              <a:gd name="connsiteY9" fmla="*/ 989901 h 2357307"/>
              <a:gd name="connsiteX10" fmla="*/ 2105637 w 2491531"/>
              <a:gd name="connsiteY10" fmla="*/ 931178 h 2357307"/>
              <a:gd name="connsiteX11" fmla="*/ 2097248 w 2491531"/>
              <a:gd name="connsiteY11" fmla="*/ 897622 h 2357307"/>
              <a:gd name="connsiteX12" fmla="*/ 2072081 w 2491531"/>
              <a:gd name="connsiteY12" fmla="*/ 830511 h 2357307"/>
              <a:gd name="connsiteX13" fmla="*/ 2046914 w 2491531"/>
              <a:gd name="connsiteY13" fmla="*/ 813733 h 2357307"/>
              <a:gd name="connsiteX14" fmla="*/ 2030136 w 2491531"/>
              <a:gd name="connsiteY14" fmla="*/ 788566 h 2357307"/>
              <a:gd name="connsiteX15" fmla="*/ 1996580 w 2491531"/>
              <a:gd name="connsiteY15" fmla="*/ 755010 h 2357307"/>
              <a:gd name="connsiteX16" fmla="*/ 1963024 w 2491531"/>
              <a:gd name="connsiteY16" fmla="*/ 713065 h 2357307"/>
              <a:gd name="connsiteX17" fmla="*/ 1954635 w 2491531"/>
              <a:gd name="connsiteY17" fmla="*/ 687898 h 2357307"/>
              <a:gd name="connsiteX18" fmla="*/ 1921079 w 2491531"/>
              <a:gd name="connsiteY18" fmla="*/ 629175 h 2357307"/>
              <a:gd name="connsiteX19" fmla="*/ 1895912 w 2491531"/>
              <a:gd name="connsiteY19" fmla="*/ 604008 h 2357307"/>
              <a:gd name="connsiteX20" fmla="*/ 1837189 w 2491531"/>
              <a:gd name="connsiteY20" fmla="*/ 528507 h 2357307"/>
              <a:gd name="connsiteX21" fmla="*/ 1795245 w 2491531"/>
              <a:gd name="connsiteY21" fmla="*/ 478173 h 2357307"/>
              <a:gd name="connsiteX22" fmla="*/ 1770078 w 2491531"/>
              <a:gd name="connsiteY22" fmla="*/ 461395 h 2357307"/>
              <a:gd name="connsiteX23" fmla="*/ 1728133 w 2491531"/>
              <a:gd name="connsiteY23" fmla="*/ 427839 h 2357307"/>
              <a:gd name="connsiteX24" fmla="*/ 1686188 w 2491531"/>
              <a:gd name="connsiteY24" fmla="*/ 394283 h 2357307"/>
              <a:gd name="connsiteX25" fmla="*/ 1644243 w 2491531"/>
              <a:gd name="connsiteY25" fmla="*/ 318782 h 2357307"/>
              <a:gd name="connsiteX26" fmla="*/ 1619076 w 2491531"/>
              <a:gd name="connsiteY26" fmla="*/ 302004 h 2357307"/>
              <a:gd name="connsiteX27" fmla="*/ 1602298 w 2491531"/>
              <a:gd name="connsiteY27" fmla="*/ 276837 h 2357307"/>
              <a:gd name="connsiteX28" fmla="*/ 1593909 w 2491531"/>
              <a:gd name="connsiteY28" fmla="*/ 251670 h 2357307"/>
              <a:gd name="connsiteX29" fmla="*/ 1543575 w 2491531"/>
              <a:gd name="connsiteY29" fmla="*/ 218114 h 2357307"/>
              <a:gd name="connsiteX30" fmla="*/ 1518408 w 2491531"/>
              <a:gd name="connsiteY30" fmla="*/ 201336 h 2357307"/>
              <a:gd name="connsiteX31" fmla="*/ 1459685 w 2491531"/>
              <a:gd name="connsiteY31" fmla="*/ 151002 h 2357307"/>
              <a:gd name="connsiteX32" fmla="*/ 1451296 w 2491531"/>
              <a:gd name="connsiteY32" fmla="*/ 125835 h 2357307"/>
              <a:gd name="connsiteX33" fmla="*/ 1426129 w 2491531"/>
              <a:gd name="connsiteY33" fmla="*/ 117446 h 2357307"/>
              <a:gd name="connsiteX34" fmla="*/ 1392573 w 2491531"/>
              <a:gd name="connsiteY34" fmla="*/ 100668 h 2357307"/>
              <a:gd name="connsiteX35" fmla="*/ 1367406 w 2491531"/>
              <a:gd name="connsiteY35" fmla="*/ 75501 h 2357307"/>
              <a:gd name="connsiteX36" fmla="*/ 1342239 w 2491531"/>
              <a:gd name="connsiteY36" fmla="*/ 58723 h 2357307"/>
              <a:gd name="connsiteX37" fmla="*/ 1325461 w 2491531"/>
              <a:gd name="connsiteY37" fmla="*/ 25167 h 2357307"/>
              <a:gd name="connsiteX38" fmla="*/ 1233182 w 2491531"/>
              <a:gd name="connsiteY38" fmla="*/ 0 h 2357307"/>
              <a:gd name="connsiteX39" fmla="*/ 922789 w 2491531"/>
              <a:gd name="connsiteY39" fmla="*/ 16778 h 2357307"/>
              <a:gd name="connsiteX40" fmla="*/ 872456 w 2491531"/>
              <a:gd name="connsiteY40" fmla="*/ 33556 h 2357307"/>
              <a:gd name="connsiteX41" fmla="*/ 796955 w 2491531"/>
              <a:gd name="connsiteY41" fmla="*/ 67112 h 2357307"/>
              <a:gd name="connsiteX42" fmla="*/ 780177 w 2491531"/>
              <a:gd name="connsiteY42" fmla="*/ 92279 h 2357307"/>
              <a:gd name="connsiteX43" fmla="*/ 763399 w 2491531"/>
              <a:gd name="connsiteY43" fmla="*/ 142613 h 2357307"/>
              <a:gd name="connsiteX44" fmla="*/ 696287 w 2491531"/>
              <a:gd name="connsiteY44" fmla="*/ 192947 h 2357307"/>
              <a:gd name="connsiteX45" fmla="*/ 671120 w 2491531"/>
              <a:gd name="connsiteY45" fmla="*/ 218114 h 2357307"/>
              <a:gd name="connsiteX46" fmla="*/ 637564 w 2491531"/>
              <a:gd name="connsiteY46" fmla="*/ 293615 h 2357307"/>
              <a:gd name="connsiteX47" fmla="*/ 620786 w 2491531"/>
              <a:gd name="connsiteY47" fmla="*/ 318782 h 2357307"/>
              <a:gd name="connsiteX48" fmla="*/ 595619 w 2491531"/>
              <a:gd name="connsiteY48" fmla="*/ 369116 h 2357307"/>
              <a:gd name="connsiteX49" fmla="*/ 578841 w 2491531"/>
              <a:gd name="connsiteY49" fmla="*/ 411061 h 2357307"/>
              <a:gd name="connsiteX50" fmla="*/ 570452 w 2491531"/>
              <a:gd name="connsiteY50" fmla="*/ 436228 h 2357307"/>
              <a:gd name="connsiteX51" fmla="*/ 553674 w 2491531"/>
              <a:gd name="connsiteY51" fmla="*/ 461395 h 2357307"/>
              <a:gd name="connsiteX52" fmla="*/ 528507 w 2491531"/>
              <a:gd name="connsiteY52" fmla="*/ 503340 h 2357307"/>
              <a:gd name="connsiteX53" fmla="*/ 520118 w 2491531"/>
              <a:gd name="connsiteY53" fmla="*/ 528507 h 2357307"/>
              <a:gd name="connsiteX54" fmla="*/ 503340 w 2491531"/>
              <a:gd name="connsiteY54" fmla="*/ 553674 h 2357307"/>
              <a:gd name="connsiteX55" fmla="*/ 478173 w 2491531"/>
              <a:gd name="connsiteY55" fmla="*/ 595619 h 2357307"/>
              <a:gd name="connsiteX56" fmla="*/ 427839 w 2491531"/>
              <a:gd name="connsiteY56" fmla="*/ 687898 h 2357307"/>
              <a:gd name="connsiteX57" fmla="*/ 394283 w 2491531"/>
              <a:gd name="connsiteY57" fmla="*/ 738232 h 2357307"/>
              <a:gd name="connsiteX58" fmla="*/ 343949 w 2491531"/>
              <a:gd name="connsiteY58" fmla="*/ 838900 h 2357307"/>
              <a:gd name="connsiteX59" fmla="*/ 335560 w 2491531"/>
              <a:gd name="connsiteY59" fmla="*/ 864067 h 2357307"/>
              <a:gd name="connsiteX60" fmla="*/ 285226 w 2491531"/>
              <a:gd name="connsiteY60" fmla="*/ 889233 h 2357307"/>
              <a:gd name="connsiteX61" fmla="*/ 268448 w 2491531"/>
              <a:gd name="connsiteY61" fmla="*/ 914400 h 2357307"/>
              <a:gd name="connsiteX62" fmla="*/ 260059 w 2491531"/>
              <a:gd name="connsiteY62" fmla="*/ 939567 h 2357307"/>
              <a:gd name="connsiteX63" fmla="*/ 234892 w 2491531"/>
              <a:gd name="connsiteY63" fmla="*/ 1031846 h 2357307"/>
              <a:gd name="connsiteX64" fmla="*/ 226503 w 2491531"/>
              <a:gd name="connsiteY64" fmla="*/ 1090569 h 2357307"/>
              <a:gd name="connsiteX65" fmla="*/ 184558 w 2491531"/>
              <a:gd name="connsiteY65" fmla="*/ 1166070 h 2357307"/>
              <a:gd name="connsiteX66" fmla="*/ 134224 w 2491531"/>
              <a:gd name="connsiteY66" fmla="*/ 1258349 h 2357307"/>
              <a:gd name="connsiteX67" fmla="*/ 117446 w 2491531"/>
              <a:gd name="connsiteY67" fmla="*/ 1333850 h 2357307"/>
              <a:gd name="connsiteX68" fmla="*/ 100668 w 2491531"/>
              <a:gd name="connsiteY68" fmla="*/ 1384184 h 2357307"/>
              <a:gd name="connsiteX69" fmla="*/ 92279 w 2491531"/>
              <a:gd name="connsiteY69" fmla="*/ 1409351 h 2357307"/>
              <a:gd name="connsiteX70" fmla="*/ 75501 w 2491531"/>
              <a:gd name="connsiteY70" fmla="*/ 1526797 h 2357307"/>
              <a:gd name="connsiteX71" fmla="*/ 67112 w 2491531"/>
              <a:gd name="connsiteY71" fmla="*/ 1560353 h 2357307"/>
              <a:gd name="connsiteX72" fmla="*/ 50334 w 2491531"/>
              <a:gd name="connsiteY72" fmla="*/ 1585520 h 2357307"/>
              <a:gd name="connsiteX73" fmla="*/ 25167 w 2491531"/>
              <a:gd name="connsiteY73" fmla="*/ 1644243 h 2357307"/>
              <a:gd name="connsiteX74" fmla="*/ 16778 w 2491531"/>
              <a:gd name="connsiteY74" fmla="*/ 1711355 h 2357307"/>
              <a:gd name="connsiteX75" fmla="*/ 8389 w 2491531"/>
              <a:gd name="connsiteY75" fmla="*/ 1736522 h 2357307"/>
              <a:gd name="connsiteX76" fmla="*/ 0 w 2491531"/>
              <a:gd name="connsiteY76" fmla="*/ 1812022 h 2357307"/>
              <a:gd name="connsiteX77" fmla="*/ 25167 w 2491531"/>
              <a:gd name="connsiteY77" fmla="*/ 2038525 h 2357307"/>
              <a:gd name="connsiteX78" fmla="*/ 50334 w 2491531"/>
              <a:gd name="connsiteY78" fmla="*/ 2072081 h 2357307"/>
              <a:gd name="connsiteX79" fmla="*/ 92279 w 2491531"/>
              <a:gd name="connsiteY79" fmla="*/ 2130804 h 2357307"/>
              <a:gd name="connsiteX80" fmla="*/ 142613 w 2491531"/>
              <a:gd name="connsiteY80" fmla="*/ 2181138 h 2357307"/>
              <a:gd name="connsiteX81" fmla="*/ 167780 w 2491531"/>
              <a:gd name="connsiteY81" fmla="*/ 2197916 h 2357307"/>
              <a:gd name="connsiteX82" fmla="*/ 192947 w 2491531"/>
              <a:gd name="connsiteY82" fmla="*/ 2206305 h 2357307"/>
              <a:gd name="connsiteX83" fmla="*/ 276837 w 2491531"/>
              <a:gd name="connsiteY83" fmla="*/ 2256639 h 2357307"/>
              <a:gd name="connsiteX84" fmla="*/ 302004 w 2491531"/>
              <a:gd name="connsiteY84" fmla="*/ 2281806 h 2357307"/>
              <a:gd name="connsiteX85" fmla="*/ 343949 w 2491531"/>
              <a:gd name="connsiteY85" fmla="*/ 2290195 h 2357307"/>
              <a:gd name="connsiteX86" fmla="*/ 385894 w 2491531"/>
              <a:gd name="connsiteY86" fmla="*/ 2306973 h 2357307"/>
              <a:gd name="connsiteX87" fmla="*/ 419450 w 2491531"/>
              <a:gd name="connsiteY87" fmla="*/ 2323751 h 2357307"/>
              <a:gd name="connsiteX88" fmla="*/ 444617 w 2491531"/>
              <a:gd name="connsiteY88" fmla="*/ 2340529 h 2357307"/>
              <a:gd name="connsiteX89" fmla="*/ 511729 w 2491531"/>
              <a:gd name="connsiteY89" fmla="*/ 2348918 h 2357307"/>
              <a:gd name="connsiteX90" fmla="*/ 654342 w 2491531"/>
              <a:gd name="connsiteY90" fmla="*/ 2357307 h 2357307"/>
              <a:gd name="connsiteX91" fmla="*/ 1342239 w 2491531"/>
              <a:gd name="connsiteY91" fmla="*/ 2340529 h 2357307"/>
              <a:gd name="connsiteX92" fmla="*/ 1392573 w 2491531"/>
              <a:gd name="connsiteY92" fmla="*/ 2332140 h 2357307"/>
              <a:gd name="connsiteX93" fmla="*/ 1468074 w 2491531"/>
              <a:gd name="connsiteY93" fmla="*/ 2323751 h 2357307"/>
              <a:gd name="connsiteX94" fmla="*/ 1493241 w 2491531"/>
              <a:gd name="connsiteY94" fmla="*/ 2315362 h 2357307"/>
              <a:gd name="connsiteX95" fmla="*/ 1610687 w 2491531"/>
              <a:gd name="connsiteY95" fmla="*/ 2298584 h 2357307"/>
              <a:gd name="connsiteX96" fmla="*/ 1661021 w 2491531"/>
              <a:gd name="connsiteY96" fmla="*/ 2281806 h 2357307"/>
              <a:gd name="connsiteX97" fmla="*/ 1744911 w 2491531"/>
              <a:gd name="connsiteY97" fmla="*/ 2265028 h 2357307"/>
              <a:gd name="connsiteX98" fmla="*/ 1778467 w 2491531"/>
              <a:gd name="connsiteY98" fmla="*/ 2256639 h 2357307"/>
              <a:gd name="connsiteX99" fmla="*/ 1862356 w 2491531"/>
              <a:gd name="connsiteY99" fmla="*/ 2248250 h 2357307"/>
              <a:gd name="connsiteX100" fmla="*/ 1946246 w 2491531"/>
              <a:gd name="connsiteY100" fmla="*/ 2231472 h 2357307"/>
              <a:gd name="connsiteX101" fmla="*/ 2021747 w 2491531"/>
              <a:gd name="connsiteY101" fmla="*/ 2223083 h 2357307"/>
              <a:gd name="connsiteX102" fmla="*/ 2105637 w 2491531"/>
              <a:gd name="connsiteY102" fmla="*/ 2206305 h 2357307"/>
              <a:gd name="connsiteX103" fmla="*/ 2147582 w 2491531"/>
              <a:gd name="connsiteY103" fmla="*/ 2197916 h 2357307"/>
              <a:gd name="connsiteX104" fmla="*/ 2223083 w 2491531"/>
              <a:gd name="connsiteY104" fmla="*/ 2181138 h 2357307"/>
              <a:gd name="connsiteX105" fmla="*/ 2273417 w 2491531"/>
              <a:gd name="connsiteY105" fmla="*/ 2164360 h 2357307"/>
              <a:gd name="connsiteX106" fmla="*/ 2390863 w 2491531"/>
              <a:gd name="connsiteY106" fmla="*/ 2130804 h 2357307"/>
              <a:gd name="connsiteX107" fmla="*/ 2416030 w 2491531"/>
              <a:gd name="connsiteY107" fmla="*/ 2122415 h 2357307"/>
              <a:gd name="connsiteX108" fmla="*/ 2466364 w 2491531"/>
              <a:gd name="connsiteY108" fmla="*/ 2088859 h 2357307"/>
              <a:gd name="connsiteX109" fmla="*/ 2491531 w 2491531"/>
              <a:gd name="connsiteY109" fmla="*/ 2072081 h 2357307"/>
              <a:gd name="connsiteX110" fmla="*/ 2474753 w 2491531"/>
              <a:gd name="connsiteY110" fmla="*/ 2097248 h 2357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2491531" h="2357307">
                <a:moveTo>
                  <a:pt x="2474753" y="2097248"/>
                </a:moveTo>
                <a:cubicBezTo>
                  <a:pt x="2483240" y="1774733"/>
                  <a:pt x="2488510" y="1792883"/>
                  <a:pt x="2474753" y="1476463"/>
                </a:cubicBezTo>
                <a:cubicBezTo>
                  <a:pt x="2472578" y="1426430"/>
                  <a:pt x="2468003" y="1395754"/>
                  <a:pt x="2457975" y="1350628"/>
                </a:cubicBezTo>
                <a:cubicBezTo>
                  <a:pt x="2426592" y="1209403"/>
                  <a:pt x="2469223" y="1404009"/>
                  <a:pt x="2441197" y="1291905"/>
                </a:cubicBezTo>
                <a:cubicBezTo>
                  <a:pt x="2416919" y="1194794"/>
                  <a:pt x="2450554" y="1293841"/>
                  <a:pt x="2416030" y="1224793"/>
                </a:cubicBezTo>
                <a:cubicBezTo>
                  <a:pt x="2412075" y="1216884"/>
                  <a:pt x="2413070" y="1206606"/>
                  <a:pt x="2407641" y="1199626"/>
                </a:cubicBezTo>
                <a:cubicBezTo>
                  <a:pt x="2311439" y="1075938"/>
                  <a:pt x="2403913" y="1212676"/>
                  <a:pt x="2306973" y="1115736"/>
                </a:cubicBezTo>
                <a:cubicBezTo>
                  <a:pt x="2274677" y="1083440"/>
                  <a:pt x="2291677" y="1097150"/>
                  <a:pt x="2256639" y="1073791"/>
                </a:cubicBezTo>
                <a:cubicBezTo>
                  <a:pt x="2251046" y="1065402"/>
                  <a:pt x="2247449" y="1055263"/>
                  <a:pt x="2239861" y="1048624"/>
                </a:cubicBezTo>
                <a:cubicBezTo>
                  <a:pt x="2195733" y="1010012"/>
                  <a:pt x="2194327" y="1028429"/>
                  <a:pt x="2164360" y="989901"/>
                </a:cubicBezTo>
                <a:cubicBezTo>
                  <a:pt x="2117245" y="929325"/>
                  <a:pt x="2153729" y="947209"/>
                  <a:pt x="2105637" y="931178"/>
                </a:cubicBezTo>
                <a:cubicBezTo>
                  <a:pt x="2102841" y="919993"/>
                  <a:pt x="2099749" y="908877"/>
                  <a:pt x="2097248" y="897622"/>
                </a:cubicBezTo>
                <a:cubicBezTo>
                  <a:pt x="2090388" y="866754"/>
                  <a:pt x="2094288" y="852718"/>
                  <a:pt x="2072081" y="830511"/>
                </a:cubicBezTo>
                <a:cubicBezTo>
                  <a:pt x="2064952" y="823382"/>
                  <a:pt x="2055303" y="819326"/>
                  <a:pt x="2046914" y="813733"/>
                </a:cubicBezTo>
                <a:cubicBezTo>
                  <a:pt x="2041321" y="805344"/>
                  <a:pt x="2036697" y="796221"/>
                  <a:pt x="2030136" y="788566"/>
                </a:cubicBezTo>
                <a:cubicBezTo>
                  <a:pt x="2019841" y="776556"/>
                  <a:pt x="2005774" y="767882"/>
                  <a:pt x="1996580" y="755010"/>
                </a:cubicBezTo>
                <a:cubicBezTo>
                  <a:pt x="1959743" y="703438"/>
                  <a:pt x="2024349" y="753948"/>
                  <a:pt x="1963024" y="713065"/>
                </a:cubicBezTo>
                <a:cubicBezTo>
                  <a:pt x="1960228" y="704676"/>
                  <a:pt x="1958118" y="696026"/>
                  <a:pt x="1954635" y="687898"/>
                </a:cubicBezTo>
                <a:cubicBezTo>
                  <a:pt x="1947395" y="671005"/>
                  <a:pt x="1933469" y="644043"/>
                  <a:pt x="1921079" y="629175"/>
                </a:cubicBezTo>
                <a:cubicBezTo>
                  <a:pt x="1913484" y="620061"/>
                  <a:pt x="1904301" y="612397"/>
                  <a:pt x="1895912" y="604008"/>
                </a:cubicBezTo>
                <a:cubicBezTo>
                  <a:pt x="1872990" y="535242"/>
                  <a:pt x="1912638" y="641681"/>
                  <a:pt x="1837189" y="528507"/>
                </a:cubicBezTo>
                <a:cubicBezTo>
                  <a:pt x="1820693" y="503763"/>
                  <a:pt x="1819465" y="498357"/>
                  <a:pt x="1795245" y="478173"/>
                </a:cubicBezTo>
                <a:cubicBezTo>
                  <a:pt x="1787500" y="471718"/>
                  <a:pt x="1778467" y="466988"/>
                  <a:pt x="1770078" y="461395"/>
                </a:cubicBezTo>
                <a:cubicBezTo>
                  <a:pt x="1721995" y="389270"/>
                  <a:pt x="1786020" y="474148"/>
                  <a:pt x="1728133" y="427839"/>
                </a:cubicBezTo>
                <a:cubicBezTo>
                  <a:pt x="1673925" y="384473"/>
                  <a:pt x="1749446" y="415369"/>
                  <a:pt x="1686188" y="394283"/>
                </a:cubicBezTo>
                <a:cubicBezTo>
                  <a:pt x="1677446" y="368057"/>
                  <a:pt x="1668968" y="335265"/>
                  <a:pt x="1644243" y="318782"/>
                </a:cubicBezTo>
                <a:lnTo>
                  <a:pt x="1619076" y="302004"/>
                </a:lnTo>
                <a:cubicBezTo>
                  <a:pt x="1613483" y="293615"/>
                  <a:pt x="1606807" y="285855"/>
                  <a:pt x="1602298" y="276837"/>
                </a:cubicBezTo>
                <a:cubicBezTo>
                  <a:pt x="1598343" y="268928"/>
                  <a:pt x="1600162" y="257923"/>
                  <a:pt x="1593909" y="251670"/>
                </a:cubicBezTo>
                <a:cubicBezTo>
                  <a:pt x="1579650" y="237411"/>
                  <a:pt x="1560353" y="229299"/>
                  <a:pt x="1543575" y="218114"/>
                </a:cubicBezTo>
                <a:cubicBezTo>
                  <a:pt x="1535186" y="212521"/>
                  <a:pt x="1525537" y="208465"/>
                  <a:pt x="1518408" y="201336"/>
                </a:cubicBezTo>
                <a:cubicBezTo>
                  <a:pt x="1483354" y="166282"/>
                  <a:pt x="1502732" y="183287"/>
                  <a:pt x="1459685" y="151002"/>
                </a:cubicBezTo>
                <a:cubicBezTo>
                  <a:pt x="1456889" y="142613"/>
                  <a:pt x="1457549" y="132088"/>
                  <a:pt x="1451296" y="125835"/>
                </a:cubicBezTo>
                <a:cubicBezTo>
                  <a:pt x="1445043" y="119582"/>
                  <a:pt x="1434257" y="120929"/>
                  <a:pt x="1426129" y="117446"/>
                </a:cubicBezTo>
                <a:cubicBezTo>
                  <a:pt x="1414635" y="112520"/>
                  <a:pt x="1402749" y="107937"/>
                  <a:pt x="1392573" y="100668"/>
                </a:cubicBezTo>
                <a:cubicBezTo>
                  <a:pt x="1382919" y="93772"/>
                  <a:pt x="1376520" y="83096"/>
                  <a:pt x="1367406" y="75501"/>
                </a:cubicBezTo>
                <a:cubicBezTo>
                  <a:pt x="1359661" y="69046"/>
                  <a:pt x="1350628" y="64316"/>
                  <a:pt x="1342239" y="58723"/>
                </a:cubicBezTo>
                <a:cubicBezTo>
                  <a:pt x="1336646" y="47538"/>
                  <a:pt x="1334304" y="34010"/>
                  <a:pt x="1325461" y="25167"/>
                </a:cubicBezTo>
                <a:cubicBezTo>
                  <a:pt x="1304110" y="3816"/>
                  <a:pt x="1257023" y="3406"/>
                  <a:pt x="1233182" y="0"/>
                </a:cubicBezTo>
                <a:cubicBezTo>
                  <a:pt x="1221236" y="543"/>
                  <a:pt x="963574" y="10951"/>
                  <a:pt x="922789" y="16778"/>
                </a:cubicBezTo>
                <a:cubicBezTo>
                  <a:pt x="905281" y="19279"/>
                  <a:pt x="888876" y="26988"/>
                  <a:pt x="872456" y="33556"/>
                </a:cubicBezTo>
                <a:cubicBezTo>
                  <a:pt x="818900" y="54978"/>
                  <a:pt x="843980" y="43600"/>
                  <a:pt x="796955" y="67112"/>
                </a:cubicBezTo>
                <a:cubicBezTo>
                  <a:pt x="791362" y="75501"/>
                  <a:pt x="784272" y="83066"/>
                  <a:pt x="780177" y="92279"/>
                </a:cubicBezTo>
                <a:cubicBezTo>
                  <a:pt x="772994" y="108440"/>
                  <a:pt x="772498" y="127448"/>
                  <a:pt x="763399" y="142613"/>
                </a:cubicBezTo>
                <a:cubicBezTo>
                  <a:pt x="737102" y="186441"/>
                  <a:pt x="731262" y="167965"/>
                  <a:pt x="696287" y="192947"/>
                </a:cubicBezTo>
                <a:cubicBezTo>
                  <a:pt x="686633" y="199843"/>
                  <a:pt x="679509" y="209725"/>
                  <a:pt x="671120" y="218114"/>
                </a:cubicBezTo>
                <a:cubicBezTo>
                  <a:pt x="659935" y="243281"/>
                  <a:pt x="649881" y="268982"/>
                  <a:pt x="637564" y="293615"/>
                </a:cubicBezTo>
                <a:cubicBezTo>
                  <a:pt x="633055" y="302633"/>
                  <a:pt x="625682" y="309968"/>
                  <a:pt x="620786" y="318782"/>
                </a:cubicBezTo>
                <a:cubicBezTo>
                  <a:pt x="611676" y="335180"/>
                  <a:pt x="603381" y="352039"/>
                  <a:pt x="595619" y="369116"/>
                </a:cubicBezTo>
                <a:cubicBezTo>
                  <a:pt x="589388" y="382825"/>
                  <a:pt x="584128" y="396961"/>
                  <a:pt x="578841" y="411061"/>
                </a:cubicBezTo>
                <a:cubicBezTo>
                  <a:pt x="575736" y="419341"/>
                  <a:pt x="574407" y="428319"/>
                  <a:pt x="570452" y="436228"/>
                </a:cubicBezTo>
                <a:cubicBezTo>
                  <a:pt x="565943" y="445246"/>
                  <a:pt x="559018" y="452845"/>
                  <a:pt x="553674" y="461395"/>
                </a:cubicBezTo>
                <a:cubicBezTo>
                  <a:pt x="545032" y="475222"/>
                  <a:pt x="535799" y="488756"/>
                  <a:pt x="528507" y="503340"/>
                </a:cubicBezTo>
                <a:cubicBezTo>
                  <a:pt x="524552" y="511249"/>
                  <a:pt x="524073" y="520598"/>
                  <a:pt x="520118" y="528507"/>
                </a:cubicBezTo>
                <a:cubicBezTo>
                  <a:pt x="515609" y="537525"/>
                  <a:pt x="508684" y="545124"/>
                  <a:pt x="503340" y="553674"/>
                </a:cubicBezTo>
                <a:cubicBezTo>
                  <a:pt x="494698" y="567501"/>
                  <a:pt x="485981" y="581305"/>
                  <a:pt x="478173" y="595619"/>
                </a:cubicBezTo>
                <a:cubicBezTo>
                  <a:pt x="439624" y="666292"/>
                  <a:pt x="467950" y="624866"/>
                  <a:pt x="427839" y="687898"/>
                </a:cubicBezTo>
                <a:cubicBezTo>
                  <a:pt x="417013" y="704910"/>
                  <a:pt x="400660" y="719102"/>
                  <a:pt x="394283" y="738232"/>
                </a:cubicBezTo>
                <a:cubicBezTo>
                  <a:pt x="373949" y="799233"/>
                  <a:pt x="399436" y="727925"/>
                  <a:pt x="343949" y="838900"/>
                </a:cubicBezTo>
                <a:cubicBezTo>
                  <a:pt x="339994" y="846809"/>
                  <a:pt x="341084" y="857162"/>
                  <a:pt x="335560" y="864067"/>
                </a:cubicBezTo>
                <a:cubicBezTo>
                  <a:pt x="323734" y="878849"/>
                  <a:pt x="301804" y="883707"/>
                  <a:pt x="285226" y="889233"/>
                </a:cubicBezTo>
                <a:cubicBezTo>
                  <a:pt x="279633" y="897622"/>
                  <a:pt x="272957" y="905382"/>
                  <a:pt x="268448" y="914400"/>
                </a:cubicBezTo>
                <a:cubicBezTo>
                  <a:pt x="264493" y="922309"/>
                  <a:pt x="262600" y="931097"/>
                  <a:pt x="260059" y="939567"/>
                </a:cubicBezTo>
                <a:cubicBezTo>
                  <a:pt x="257938" y="946637"/>
                  <a:pt x="238124" y="1014073"/>
                  <a:pt x="234892" y="1031846"/>
                </a:cubicBezTo>
                <a:cubicBezTo>
                  <a:pt x="231355" y="1051300"/>
                  <a:pt x="231706" y="1071493"/>
                  <a:pt x="226503" y="1090569"/>
                </a:cubicBezTo>
                <a:cubicBezTo>
                  <a:pt x="221656" y="1108343"/>
                  <a:pt x="191096" y="1152994"/>
                  <a:pt x="184558" y="1166070"/>
                </a:cubicBezTo>
                <a:cubicBezTo>
                  <a:pt x="138546" y="1258094"/>
                  <a:pt x="182238" y="1194330"/>
                  <a:pt x="134224" y="1258349"/>
                </a:cubicBezTo>
                <a:cubicBezTo>
                  <a:pt x="129434" y="1282297"/>
                  <a:pt x="124554" y="1310156"/>
                  <a:pt x="117446" y="1333850"/>
                </a:cubicBezTo>
                <a:cubicBezTo>
                  <a:pt x="112364" y="1350790"/>
                  <a:pt x="106261" y="1367406"/>
                  <a:pt x="100668" y="1384184"/>
                </a:cubicBezTo>
                <a:lnTo>
                  <a:pt x="92279" y="1409351"/>
                </a:lnTo>
                <a:cubicBezTo>
                  <a:pt x="86686" y="1448500"/>
                  <a:pt x="85092" y="1488432"/>
                  <a:pt x="75501" y="1526797"/>
                </a:cubicBezTo>
                <a:cubicBezTo>
                  <a:pt x="72705" y="1537982"/>
                  <a:pt x="71654" y="1549756"/>
                  <a:pt x="67112" y="1560353"/>
                </a:cubicBezTo>
                <a:cubicBezTo>
                  <a:pt x="63140" y="1569620"/>
                  <a:pt x="55336" y="1576766"/>
                  <a:pt x="50334" y="1585520"/>
                </a:cubicBezTo>
                <a:cubicBezTo>
                  <a:pt x="33748" y="1614546"/>
                  <a:pt x="34579" y="1616008"/>
                  <a:pt x="25167" y="1644243"/>
                </a:cubicBezTo>
                <a:cubicBezTo>
                  <a:pt x="22371" y="1666614"/>
                  <a:pt x="20811" y="1689174"/>
                  <a:pt x="16778" y="1711355"/>
                </a:cubicBezTo>
                <a:cubicBezTo>
                  <a:pt x="15196" y="1720055"/>
                  <a:pt x="9843" y="1727800"/>
                  <a:pt x="8389" y="1736522"/>
                </a:cubicBezTo>
                <a:cubicBezTo>
                  <a:pt x="4226" y="1761499"/>
                  <a:pt x="2796" y="1786855"/>
                  <a:pt x="0" y="1812022"/>
                </a:cubicBezTo>
                <a:cubicBezTo>
                  <a:pt x="3307" y="1868238"/>
                  <a:pt x="3096" y="1976727"/>
                  <a:pt x="25167" y="2038525"/>
                </a:cubicBezTo>
                <a:cubicBezTo>
                  <a:pt x="29870" y="2051692"/>
                  <a:pt x="42207" y="2060704"/>
                  <a:pt x="50334" y="2072081"/>
                </a:cubicBezTo>
                <a:cubicBezTo>
                  <a:pt x="66044" y="2094075"/>
                  <a:pt x="73298" y="2109714"/>
                  <a:pt x="92279" y="2130804"/>
                </a:cubicBezTo>
                <a:cubicBezTo>
                  <a:pt x="108152" y="2148441"/>
                  <a:pt x="122870" y="2167976"/>
                  <a:pt x="142613" y="2181138"/>
                </a:cubicBezTo>
                <a:cubicBezTo>
                  <a:pt x="151002" y="2186731"/>
                  <a:pt x="158762" y="2193407"/>
                  <a:pt x="167780" y="2197916"/>
                </a:cubicBezTo>
                <a:cubicBezTo>
                  <a:pt x="175689" y="2201871"/>
                  <a:pt x="184558" y="2203509"/>
                  <a:pt x="192947" y="2206305"/>
                </a:cubicBezTo>
                <a:cubicBezTo>
                  <a:pt x="249796" y="2263154"/>
                  <a:pt x="177369" y="2196958"/>
                  <a:pt x="276837" y="2256639"/>
                </a:cubicBezTo>
                <a:cubicBezTo>
                  <a:pt x="287010" y="2262743"/>
                  <a:pt x="291393" y="2276500"/>
                  <a:pt x="302004" y="2281806"/>
                </a:cubicBezTo>
                <a:cubicBezTo>
                  <a:pt x="314757" y="2288183"/>
                  <a:pt x="330292" y="2286098"/>
                  <a:pt x="343949" y="2290195"/>
                </a:cubicBezTo>
                <a:cubicBezTo>
                  <a:pt x="358373" y="2294522"/>
                  <a:pt x="372133" y="2300857"/>
                  <a:pt x="385894" y="2306973"/>
                </a:cubicBezTo>
                <a:cubicBezTo>
                  <a:pt x="397322" y="2312052"/>
                  <a:pt x="408592" y="2317546"/>
                  <a:pt x="419450" y="2323751"/>
                </a:cubicBezTo>
                <a:cubicBezTo>
                  <a:pt x="428204" y="2328753"/>
                  <a:pt x="434890" y="2337876"/>
                  <a:pt x="444617" y="2340529"/>
                </a:cubicBezTo>
                <a:cubicBezTo>
                  <a:pt x="466367" y="2346461"/>
                  <a:pt x="489256" y="2347120"/>
                  <a:pt x="511729" y="2348918"/>
                </a:cubicBezTo>
                <a:cubicBezTo>
                  <a:pt x="559197" y="2352715"/>
                  <a:pt x="606804" y="2354511"/>
                  <a:pt x="654342" y="2357307"/>
                </a:cubicBezTo>
                <a:lnTo>
                  <a:pt x="1342239" y="2340529"/>
                </a:lnTo>
                <a:cubicBezTo>
                  <a:pt x="1359222" y="2339585"/>
                  <a:pt x="1375713" y="2334388"/>
                  <a:pt x="1392573" y="2332140"/>
                </a:cubicBezTo>
                <a:cubicBezTo>
                  <a:pt x="1417673" y="2328793"/>
                  <a:pt x="1442907" y="2326547"/>
                  <a:pt x="1468074" y="2323751"/>
                </a:cubicBezTo>
                <a:cubicBezTo>
                  <a:pt x="1476463" y="2320955"/>
                  <a:pt x="1484541" y="2316944"/>
                  <a:pt x="1493241" y="2315362"/>
                </a:cubicBezTo>
                <a:cubicBezTo>
                  <a:pt x="1529659" y="2308741"/>
                  <a:pt x="1574007" y="2307754"/>
                  <a:pt x="1610687" y="2298584"/>
                </a:cubicBezTo>
                <a:cubicBezTo>
                  <a:pt x="1627845" y="2294295"/>
                  <a:pt x="1643863" y="2286095"/>
                  <a:pt x="1661021" y="2281806"/>
                </a:cubicBezTo>
                <a:cubicBezTo>
                  <a:pt x="1688687" y="2274890"/>
                  <a:pt x="1717245" y="2271944"/>
                  <a:pt x="1744911" y="2265028"/>
                </a:cubicBezTo>
                <a:cubicBezTo>
                  <a:pt x="1756096" y="2262232"/>
                  <a:pt x="1767053" y="2258270"/>
                  <a:pt x="1778467" y="2256639"/>
                </a:cubicBezTo>
                <a:cubicBezTo>
                  <a:pt x="1806287" y="2252665"/>
                  <a:pt x="1834393" y="2251046"/>
                  <a:pt x="1862356" y="2248250"/>
                </a:cubicBezTo>
                <a:cubicBezTo>
                  <a:pt x="1900463" y="2238723"/>
                  <a:pt x="1902170" y="2237349"/>
                  <a:pt x="1946246" y="2231472"/>
                </a:cubicBezTo>
                <a:cubicBezTo>
                  <a:pt x="1971346" y="2228125"/>
                  <a:pt x="1996735" y="2227032"/>
                  <a:pt x="2021747" y="2223083"/>
                </a:cubicBezTo>
                <a:cubicBezTo>
                  <a:pt x="2049915" y="2218635"/>
                  <a:pt x="2077674" y="2211898"/>
                  <a:pt x="2105637" y="2206305"/>
                </a:cubicBezTo>
                <a:lnTo>
                  <a:pt x="2147582" y="2197916"/>
                </a:lnTo>
                <a:cubicBezTo>
                  <a:pt x="2171530" y="2193126"/>
                  <a:pt x="2199389" y="2188246"/>
                  <a:pt x="2223083" y="2181138"/>
                </a:cubicBezTo>
                <a:cubicBezTo>
                  <a:pt x="2240023" y="2176056"/>
                  <a:pt x="2256259" y="2168649"/>
                  <a:pt x="2273417" y="2164360"/>
                </a:cubicBezTo>
                <a:cubicBezTo>
                  <a:pt x="2357687" y="2143293"/>
                  <a:pt x="2318653" y="2154874"/>
                  <a:pt x="2390863" y="2130804"/>
                </a:cubicBezTo>
                <a:cubicBezTo>
                  <a:pt x="2399252" y="2128008"/>
                  <a:pt x="2408672" y="2127320"/>
                  <a:pt x="2416030" y="2122415"/>
                </a:cubicBezTo>
                <a:lnTo>
                  <a:pt x="2466364" y="2088859"/>
                </a:lnTo>
                <a:cubicBezTo>
                  <a:pt x="2474753" y="2083266"/>
                  <a:pt x="2482513" y="2076590"/>
                  <a:pt x="2491531" y="2072081"/>
                </a:cubicBezTo>
                <a:lnTo>
                  <a:pt x="2474753" y="2097248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43401" y="6183868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Sierpinski Triangle</a:t>
            </a:r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6627303" y="4186106"/>
            <a:ext cx="2374084" cy="2292206"/>
          </a:xfrm>
          <a:custGeom>
            <a:avLst/>
            <a:gdLst>
              <a:gd name="connsiteX0" fmla="*/ 1409350 w 2374084"/>
              <a:gd name="connsiteY0" fmla="*/ 75501 h 2292206"/>
              <a:gd name="connsiteX1" fmla="*/ 1392572 w 2374084"/>
              <a:gd name="connsiteY1" fmla="*/ 50334 h 2292206"/>
              <a:gd name="connsiteX2" fmla="*/ 1317071 w 2374084"/>
              <a:gd name="connsiteY2" fmla="*/ 16778 h 2292206"/>
              <a:gd name="connsiteX3" fmla="*/ 1291904 w 2374084"/>
              <a:gd name="connsiteY3" fmla="*/ 8389 h 2292206"/>
              <a:gd name="connsiteX4" fmla="*/ 1266737 w 2374084"/>
              <a:gd name="connsiteY4" fmla="*/ 0 h 2292206"/>
              <a:gd name="connsiteX5" fmla="*/ 1157680 w 2374084"/>
              <a:gd name="connsiteY5" fmla="*/ 8389 h 2292206"/>
              <a:gd name="connsiteX6" fmla="*/ 1107347 w 2374084"/>
              <a:gd name="connsiteY6" fmla="*/ 33556 h 2292206"/>
              <a:gd name="connsiteX7" fmla="*/ 1048624 w 2374084"/>
              <a:gd name="connsiteY7" fmla="*/ 75501 h 2292206"/>
              <a:gd name="connsiteX8" fmla="*/ 1031846 w 2374084"/>
              <a:gd name="connsiteY8" fmla="*/ 100668 h 2292206"/>
              <a:gd name="connsiteX9" fmla="*/ 981512 w 2374084"/>
              <a:gd name="connsiteY9" fmla="*/ 142613 h 2292206"/>
              <a:gd name="connsiteX10" fmla="*/ 964734 w 2374084"/>
              <a:gd name="connsiteY10" fmla="*/ 167780 h 2292206"/>
              <a:gd name="connsiteX11" fmla="*/ 947956 w 2374084"/>
              <a:gd name="connsiteY11" fmla="*/ 201336 h 2292206"/>
              <a:gd name="connsiteX12" fmla="*/ 914400 w 2374084"/>
              <a:gd name="connsiteY12" fmla="*/ 226503 h 2292206"/>
              <a:gd name="connsiteX13" fmla="*/ 889233 w 2374084"/>
              <a:gd name="connsiteY13" fmla="*/ 260059 h 2292206"/>
              <a:gd name="connsiteX14" fmla="*/ 864066 w 2374084"/>
              <a:gd name="connsiteY14" fmla="*/ 285226 h 2292206"/>
              <a:gd name="connsiteX15" fmla="*/ 847288 w 2374084"/>
              <a:gd name="connsiteY15" fmla="*/ 310393 h 2292206"/>
              <a:gd name="connsiteX16" fmla="*/ 788565 w 2374084"/>
              <a:gd name="connsiteY16" fmla="*/ 369116 h 2292206"/>
              <a:gd name="connsiteX17" fmla="*/ 763398 w 2374084"/>
              <a:gd name="connsiteY17" fmla="*/ 394283 h 2292206"/>
              <a:gd name="connsiteX18" fmla="*/ 679508 w 2374084"/>
              <a:gd name="connsiteY18" fmla="*/ 469784 h 2292206"/>
              <a:gd name="connsiteX19" fmla="*/ 637563 w 2374084"/>
              <a:gd name="connsiteY19" fmla="*/ 528507 h 2292206"/>
              <a:gd name="connsiteX20" fmla="*/ 612396 w 2374084"/>
              <a:gd name="connsiteY20" fmla="*/ 553674 h 2292206"/>
              <a:gd name="connsiteX21" fmla="*/ 570451 w 2374084"/>
              <a:gd name="connsiteY21" fmla="*/ 612397 h 2292206"/>
              <a:gd name="connsiteX22" fmla="*/ 536895 w 2374084"/>
              <a:gd name="connsiteY22" fmla="*/ 629175 h 2292206"/>
              <a:gd name="connsiteX23" fmla="*/ 528506 w 2374084"/>
              <a:gd name="connsiteY23" fmla="*/ 654342 h 2292206"/>
              <a:gd name="connsiteX24" fmla="*/ 478172 w 2374084"/>
              <a:gd name="connsiteY24" fmla="*/ 713065 h 2292206"/>
              <a:gd name="connsiteX25" fmla="*/ 427838 w 2374084"/>
              <a:gd name="connsiteY25" fmla="*/ 755010 h 2292206"/>
              <a:gd name="connsiteX26" fmla="*/ 352337 w 2374084"/>
              <a:gd name="connsiteY26" fmla="*/ 847288 h 2292206"/>
              <a:gd name="connsiteX27" fmla="*/ 343948 w 2374084"/>
              <a:gd name="connsiteY27" fmla="*/ 880844 h 2292206"/>
              <a:gd name="connsiteX28" fmla="*/ 318781 w 2374084"/>
              <a:gd name="connsiteY28" fmla="*/ 939567 h 2292206"/>
              <a:gd name="connsiteX29" fmla="*/ 285225 w 2374084"/>
              <a:gd name="connsiteY29" fmla="*/ 1040235 h 2292206"/>
              <a:gd name="connsiteX30" fmla="*/ 268447 w 2374084"/>
              <a:gd name="connsiteY30" fmla="*/ 1090569 h 2292206"/>
              <a:gd name="connsiteX31" fmla="*/ 251669 w 2374084"/>
              <a:gd name="connsiteY31" fmla="*/ 1115736 h 2292206"/>
              <a:gd name="connsiteX32" fmla="*/ 218114 w 2374084"/>
              <a:gd name="connsiteY32" fmla="*/ 1208015 h 2292206"/>
              <a:gd name="connsiteX33" fmla="*/ 201336 w 2374084"/>
              <a:gd name="connsiteY33" fmla="*/ 1233182 h 2292206"/>
              <a:gd name="connsiteX34" fmla="*/ 184558 w 2374084"/>
              <a:gd name="connsiteY34" fmla="*/ 1308683 h 2292206"/>
              <a:gd name="connsiteX35" fmla="*/ 176169 w 2374084"/>
              <a:gd name="connsiteY35" fmla="*/ 1342239 h 2292206"/>
              <a:gd name="connsiteX36" fmla="*/ 159391 w 2374084"/>
              <a:gd name="connsiteY36" fmla="*/ 1426129 h 2292206"/>
              <a:gd name="connsiteX37" fmla="*/ 134224 w 2374084"/>
              <a:gd name="connsiteY37" fmla="*/ 1560353 h 2292206"/>
              <a:gd name="connsiteX38" fmla="*/ 125835 w 2374084"/>
              <a:gd name="connsiteY38" fmla="*/ 1585520 h 2292206"/>
              <a:gd name="connsiteX39" fmla="*/ 109057 w 2374084"/>
              <a:gd name="connsiteY39" fmla="*/ 1610687 h 2292206"/>
              <a:gd name="connsiteX40" fmla="*/ 100668 w 2374084"/>
              <a:gd name="connsiteY40" fmla="*/ 1635854 h 2292206"/>
              <a:gd name="connsiteX41" fmla="*/ 83890 w 2374084"/>
              <a:gd name="connsiteY41" fmla="*/ 1661021 h 2292206"/>
              <a:gd name="connsiteX42" fmla="*/ 67112 w 2374084"/>
              <a:gd name="connsiteY42" fmla="*/ 1711355 h 2292206"/>
              <a:gd name="connsiteX43" fmla="*/ 50334 w 2374084"/>
              <a:gd name="connsiteY43" fmla="*/ 1761688 h 2292206"/>
              <a:gd name="connsiteX44" fmla="*/ 41945 w 2374084"/>
              <a:gd name="connsiteY44" fmla="*/ 1786855 h 2292206"/>
              <a:gd name="connsiteX45" fmla="*/ 33556 w 2374084"/>
              <a:gd name="connsiteY45" fmla="*/ 1812022 h 2292206"/>
              <a:gd name="connsiteX46" fmla="*/ 16778 w 2374084"/>
              <a:gd name="connsiteY46" fmla="*/ 1937857 h 2292206"/>
              <a:gd name="connsiteX47" fmla="*/ 8389 w 2374084"/>
              <a:gd name="connsiteY47" fmla="*/ 1971413 h 2292206"/>
              <a:gd name="connsiteX48" fmla="*/ 0 w 2374084"/>
              <a:gd name="connsiteY48" fmla="*/ 2038525 h 2292206"/>
              <a:gd name="connsiteX49" fmla="*/ 8389 w 2374084"/>
              <a:gd name="connsiteY49" fmla="*/ 2072081 h 2292206"/>
              <a:gd name="connsiteX50" fmla="*/ 41945 w 2374084"/>
              <a:gd name="connsiteY50" fmla="*/ 2088859 h 2292206"/>
              <a:gd name="connsiteX51" fmla="*/ 142613 w 2374084"/>
              <a:gd name="connsiteY51" fmla="*/ 2114026 h 2292206"/>
              <a:gd name="connsiteX52" fmla="*/ 226503 w 2374084"/>
              <a:gd name="connsiteY52" fmla="*/ 2130804 h 2292206"/>
              <a:gd name="connsiteX53" fmla="*/ 251669 w 2374084"/>
              <a:gd name="connsiteY53" fmla="*/ 2147582 h 2292206"/>
              <a:gd name="connsiteX54" fmla="*/ 318781 w 2374084"/>
              <a:gd name="connsiteY54" fmla="*/ 2155971 h 2292206"/>
              <a:gd name="connsiteX55" fmla="*/ 352337 w 2374084"/>
              <a:gd name="connsiteY55" fmla="*/ 2164360 h 2292206"/>
              <a:gd name="connsiteX56" fmla="*/ 662730 w 2374084"/>
              <a:gd name="connsiteY56" fmla="*/ 2172749 h 2292206"/>
              <a:gd name="connsiteX57" fmla="*/ 738231 w 2374084"/>
              <a:gd name="connsiteY57" fmla="*/ 2181138 h 2292206"/>
              <a:gd name="connsiteX58" fmla="*/ 838899 w 2374084"/>
              <a:gd name="connsiteY58" fmla="*/ 2189527 h 2292206"/>
              <a:gd name="connsiteX59" fmla="*/ 864066 w 2374084"/>
              <a:gd name="connsiteY59" fmla="*/ 2197916 h 2292206"/>
              <a:gd name="connsiteX60" fmla="*/ 1082180 w 2374084"/>
              <a:gd name="connsiteY60" fmla="*/ 2214694 h 2292206"/>
              <a:gd name="connsiteX61" fmla="*/ 1174458 w 2374084"/>
              <a:gd name="connsiteY61" fmla="*/ 2223083 h 2292206"/>
              <a:gd name="connsiteX62" fmla="*/ 1963024 w 2374084"/>
              <a:gd name="connsiteY62" fmla="*/ 2223083 h 2292206"/>
              <a:gd name="connsiteX63" fmla="*/ 2055303 w 2374084"/>
              <a:gd name="connsiteY63" fmla="*/ 2206305 h 2292206"/>
              <a:gd name="connsiteX64" fmla="*/ 2097247 w 2374084"/>
              <a:gd name="connsiteY64" fmla="*/ 2197916 h 2292206"/>
              <a:gd name="connsiteX65" fmla="*/ 2189526 w 2374084"/>
              <a:gd name="connsiteY65" fmla="*/ 2181138 h 2292206"/>
              <a:gd name="connsiteX66" fmla="*/ 2239860 w 2374084"/>
              <a:gd name="connsiteY66" fmla="*/ 2155971 h 2292206"/>
              <a:gd name="connsiteX67" fmla="*/ 2265027 w 2374084"/>
              <a:gd name="connsiteY67" fmla="*/ 2147582 h 2292206"/>
              <a:gd name="connsiteX68" fmla="*/ 2290194 w 2374084"/>
              <a:gd name="connsiteY68" fmla="*/ 2130804 h 2292206"/>
              <a:gd name="connsiteX69" fmla="*/ 2348917 w 2374084"/>
              <a:gd name="connsiteY69" fmla="*/ 2097248 h 2292206"/>
              <a:gd name="connsiteX70" fmla="*/ 2365695 w 2374084"/>
              <a:gd name="connsiteY70" fmla="*/ 2046914 h 2292206"/>
              <a:gd name="connsiteX71" fmla="*/ 2374084 w 2374084"/>
              <a:gd name="connsiteY71" fmla="*/ 2021747 h 2292206"/>
              <a:gd name="connsiteX72" fmla="*/ 2365695 w 2374084"/>
              <a:gd name="connsiteY72" fmla="*/ 1719744 h 2292206"/>
              <a:gd name="connsiteX73" fmla="*/ 2357306 w 2374084"/>
              <a:gd name="connsiteY73" fmla="*/ 1652632 h 2292206"/>
              <a:gd name="connsiteX74" fmla="*/ 2348917 w 2374084"/>
              <a:gd name="connsiteY74" fmla="*/ 1551964 h 2292206"/>
              <a:gd name="connsiteX75" fmla="*/ 2332139 w 2374084"/>
              <a:gd name="connsiteY75" fmla="*/ 1476463 h 2292206"/>
              <a:gd name="connsiteX76" fmla="*/ 2323750 w 2374084"/>
              <a:gd name="connsiteY76" fmla="*/ 1409351 h 2292206"/>
              <a:gd name="connsiteX77" fmla="*/ 2306972 w 2374084"/>
              <a:gd name="connsiteY77" fmla="*/ 1174459 h 2292206"/>
              <a:gd name="connsiteX78" fmla="*/ 2298583 w 2374084"/>
              <a:gd name="connsiteY78" fmla="*/ 1140903 h 2292206"/>
              <a:gd name="connsiteX79" fmla="*/ 2290194 w 2374084"/>
              <a:gd name="connsiteY79" fmla="*/ 1048624 h 2292206"/>
              <a:gd name="connsiteX80" fmla="*/ 2281805 w 2374084"/>
              <a:gd name="connsiteY80" fmla="*/ 1023457 h 2292206"/>
              <a:gd name="connsiteX81" fmla="*/ 2256638 w 2374084"/>
              <a:gd name="connsiteY81" fmla="*/ 897622 h 2292206"/>
              <a:gd name="connsiteX82" fmla="*/ 2248249 w 2374084"/>
              <a:gd name="connsiteY82" fmla="*/ 796955 h 2292206"/>
              <a:gd name="connsiteX83" fmla="*/ 2239860 w 2374084"/>
              <a:gd name="connsiteY83" fmla="*/ 679509 h 2292206"/>
              <a:gd name="connsiteX84" fmla="*/ 2214693 w 2374084"/>
              <a:gd name="connsiteY84" fmla="*/ 629175 h 2292206"/>
              <a:gd name="connsiteX85" fmla="*/ 2181137 w 2374084"/>
              <a:gd name="connsiteY85" fmla="*/ 578841 h 2292206"/>
              <a:gd name="connsiteX86" fmla="*/ 2114025 w 2374084"/>
              <a:gd name="connsiteY86" fmla="*/ 486562 h 2292206"/>
              <a:gd name="connsiteX87" fmla="*/ 2055303 w 2374084"/>
              <a:gd name="connsiteY87" fmla="*/ 427839 h 2292206"/>
              <a:gd name="connsiteX88" fmla="*/ 1904301 w 2374084"/>
              <a:gd name="connsiteY88" fmla="*/ 302004 h 2292206"/>
              <a:gd name="connsiteX89" fmla="*/ 1870745 w 2374084"/>
              <a:gd name="connsiteY89" fmla="*/ 293615 h 2292206"/>
              <a:gd name="connsiteX90" fmla="*/ 1820411 w 2374084"/>
              <a:gd name="connsiteY90" fmla="*/ 251670 h 2292206"/>
              <a:gd name="connsiteX91" fmla="*/ 1786855 w 2374084"/>
              <a:gd name="connsiteY91" fmla="*/ 243281 h 2292206"/>
              <a:gd name="connsiteX92" fmla="*/ 1711354 w 2374084"/>
              <a:gd name="connsiteY92" fmla="*/ 226503 h 2292206"/>
              <a:gd name="connsiteX93" fmla="*/ 1652631 w 2374084"/>
              <a:gd name="connsiteY93" fmla="*/ 192947 h 2292206"/>
              <a:gd name="connsiteX94" fmla="*/ 1610686 w 2374084"/>
              <a:gd name="connsiteY94" fmla="*/ 176169 h 2292206"/>
              <a:gd name="connsiteX95" fmla="*/ 1551963 w 2374084"/>
              <a:gd name="connsiteY95" fmla="*/ 167780 h 2292206"/>
              <a:gd name="connsiteX96" fmla="*/ 1501629 w 2374084"/>
              <a:gd name="connsiteY96" fmla="*/ 151002 h 2292206"/>
              <a:gd name="connsiteX97" fmla="*/ 1442906 w 2374084"/>
              <a:gd name="connsiteY97" fmla="*/ 134224 h 2292206"/>
              <a:gd name="connsiteX98" fmla="*/ 1417739 w 2374084"/>
              <a:gd name="connsiteY98" fmla="*/ 117446 h 2292206"/>
              <a:gd name="connsiteX99" fmla="*/ 1367405 w 2374084"/>
              <a:gd name="connsiteY99" fmla="*/ 100668 h 2292206"/>
              <a:gd name="connsiteX100" fmla="*/ 1350627 w 2374084"/>
              <a:gd name="connsiteY100" fmla="*/ 75501 h 2292206"/>
              <a:gd name="connsiteX101" fmla="*/ 1409350 w 2374084"/>
              <a:gd name="connsiteY101" fmla="*/ 75501 h 2292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374084" h="2292206">
                <a:moveTo>
                  <a:pt x="1409350" y="75501"/>
                </a:moveTo>
                <a:cubicBezTo>
                  <a:pt x="1416341" y="71307"/>
                  <a:pt x="1399701" y="57463"/>
                  <a:pt x="1392572" y="50334"/>
                </a:cubicBezTo>
                <a:cubicBezTo>
                  <a:pt x="1372631" y="30393"/>
                  <a:pt x="1341991" y="25085"/>
                  <a:pt x="1317071" y="16778"/>
                </a:cubicBezTo>
                <a:lnTo>
                  <a:pt x="1291904" y="8389"/>
                </a:lnTo>
                <a:lnTo>
                  <a:pt x="1266737" y="0"/>
                </a:lnTo>
                <a:cubicBezTo>
                  <a:pt x="1230385" y="2796"/>
                  <a:pt x="1193858" y="3867"/>
                  <a:pt x="1157680" y="8389"/>
                </a:cubicBezTo>
                <a:cubicBezTo>
                  <a:pt x="1137533" y="10907"/>
                  <a:pt x="1123242" y="22202"/>
                  <a:pt x="1107347" y="33556"/>
                </a:cubicBezTo>
                <a:cubicBezTo>
                  <a:pt x="1034509" y="85583"/>
                  <a:pt x="1107935" y="35960"/>
                  <a:pt x="1048624" y="75501"/>
                </a:cubicBezTo>
                <a:cubicBezTo>
                  <a:pt x="1043031" y="83890"/>
                  <a:pt x="1038975" y="93539"/>
                  <a:pt x="1031846" y="100668"/>
                </a:cubicBezTo>
                <a:cubicBezTo>
                  <a:pt x="965857" y="166657"/>
                  <a:pt x="1050228" y="60154"/>
                  <a:pt x="981512" y="142613"/>
                </a:cubicBezTo>
                <a:cubicBezTo>
                  <a:pt x="975057" y="150358"/>
                  <a:pt x="969736" y="159026"/>
                  <a:pt x="964734" y="167780"/>
                </a:cubicBezTo>
                <a:cubicBezTo>
                  <a:pt x="958529" y="178638"/>
                  <a:pt x="956095" y="191841"/>
                  <a:pt x="947956" y="201336"/>
                </a:cubicBezTo>
                <a:cubicBezTo>
                  <a:pt x="938857" y="211952"/>
                  <a:pt x="924287" y="216616"/>
                  <a:pt x="914400" y="226503"/>
                </a:cubicBezTo>
                <a:cubicBezTo>
                  <a:pt x="904513" y="236390"/>
                  <a:pt x="898332" y="249443"/>
                  <a:pt x="889233" y="260059"/>
                </a:cubicBezTo>
                <a:cubicBezTo>
                  <a:pt x="881512" y="269067"/>
                  <a:pt x="871661" y="276112"/>
                  <a:pt x="864066" y="285226"/>
                </a:cubicBezTo>
                <a:cubicBezTo>
                  <a:pt x="857611" y="292971"/>
                  <a:pt x="854033" y="302899"/>
                  <a:pt x="847288" y="310393"/>
                </a:cubicBezTo>
                <a:cubicBezTo>
                  <a:pt x="828770" y="330969"/>
                  <a:pt x="808139" y="349542"/>
                  <a:pt x="788565" y="369116"/>
                </a:cubicBezTo>
                <a:cubicBezTo>
                  <a:pt x="780176" y="377505"/>
                  <a:pt x="772889" y="387165"/>
                  <a:pt x="763398" y="394283"/>
                </a:cubicBezTo>
                <a:cubicBezTo>
                  <a:pt x="734517" y="415944"/>
                  <a:pt x="699582" y="439674"/>
                  <a:pt x="679508" y="469784"/>
                </a:cubicBezTo>
                <a:cubicBezTo>
                  <a:pt x="666230" y="489702"/>
                  <a:pt x="653171" y="510297"/>
                  <a:pt x="637563" y="528507"/>
                </a:cubicBezTo>
                <a:cubicBezTo>
                  <a:pt x="629842" y="537515"/>
                  <a:pt x="619991" y="544560"/>
                  <a:pt x="612396" y="553674"/>
                </a:cubicBezTo>
                <a:cubicBezTo>
                  <a:pt x="597660" y="571357"/>
                  <a:pt x="588081" y="597286"/>
                  <a:pt x="570451" y="612397"/>
                </a:cubicBezTo>
                <a:cubicBezTo>
                  <a:pt x="560956" y="620536"/>
                  <a:pt x="548080" y="623582"/>
                  <a:pt x="536895" y="629175"/>
                </a:cubicBezTo>
                <a:cubicBezTo>
                  <a:pt x="534099" y="637564"/>
                  <a:pt x="532893" y="646664"/>
                  <a:pt x="528506" y="654342"/>
                </a:cubicBezTo>
                <a:cubicBezTo>
                  <a:pt x="518407" y="672015"/>
                  <a:pt x="494400" y="699542"/>
                  <a:pt x="478172" y="713065"/>
                </a:cubicBezTo>
                <a:cubicBezTo>
                  <a:pt x="443801" y="741707"/>
                  <a:pt x="459349" y="716497"/>
                  <a:pt x="427838" y="755010"/>
                </a:cubicBezTo>
                <a:cubicBezTo>
                  <a:pt x="341665" y="860333"/>
                  <a:pt x="409462" y="790165"/>
                  <a:pt x="352337" y="847288"/>
                </a:cubicBezTo>
                <a:cubicBezTo>
                  <a:pt x="349541" y="858473"/>
                  <a:pt x="347996" y="870049"/>
                  <a:pt x="343948" y="880844"/>
                </a:cubicBezTo>
                <a:cubicBezTo>
                  <a:pt x="311211" y="968143"/>
                  <a:pt x="339613" y="870127"/>
                  <a:pt x="318781" y="939567"/>
                </a:cubicBezTo>
                <a:cubicBezTo>
                  <a:pt x="277789" y="1076207"/>
                  <a:pt x="324415" y="932463"/>
                  <a:pt x="285225" y="1040235"/>
                </a:cubicBezTo>
                <a:cubicBezTo>
                  <a:pt x="279181" y="1056856"/>
                  <a:pt x="278257" y="1075854"/>
                  <a:pt x="268447" y="1090569"/>
                </a:cubicBezTo>
                <a:cubicBezTo>
                  <a:pt x="262854" y="1098958"/>
                  <a:pt x="255764" y="1106523"/>
                  <a:pt x="251669" y="1115736"/>
                </a:cubicBezTo>
                <a:cubicBezTo>
                  <a:pt x="220352" y="1186200"/>
                  <a:pt x="249784" y="1144673"/>
                  <a:pt x="218114" y="1208015"/>
                </a:cubicBezTo>
                <a:cubicBezTo>
                  <a:pt x="213605" y="1217033"/>
                  <a:pt x="205845" y="1224164"/>
                  <a:pt x="201336" y="1233182"/>
                </a:cubicBezTo>
                <a:cubicBezTo>
                  <a:pt x="190452" y="1254950"/>
                  <a:pt x="188854" y="1287203"/>
                  <a:pt x="184558" y="1308683"/>
                </a:cubicBezTo>
                <a:cubicBezTo>
                  <a:pt x="182297" y="1319989"/>
                  <a:pt x="178231" y="1330895"/>
                  <a:pt x="176169" y="1342239"/>
                </a:cubicBezTo>
                <a:cubicBezTo>
                  <a:pt x="160746" y="1427067"/>
                  <a:pt x="176619" y="1374444"/>
                  <a:pt x="159391" y="1426129"/>
                </a:cubicBezTo>
                <a:cubicBezTo>
                  <a:pt x="152492" y="1481323"/>
                  <a:pt x="152021" y="1506963"/>
                  <a:pt x="134224" y="1560353"/>
                </a:cubicBezTo>
                <a:cubicBezTo>
                  <a:pt x="131428" y="1568742"/>
                  <a:pt x="129790" y="1577611"/>
                  <a:pt x="125835" y="1585520"/>
                </a:cubicBezTo>
                <a:cubicBezTo>
                  <a:pt x="121326" y="1594538"/>
                  <a:pt x="113566" y="1601669"/>
                  <a:pt x="109057" y="1610687"/>
                </a:cubicBezTo>
                <a:cubicBezTo>
                  <a:pt x="105102" y="1618596"/>
                  <a:pt x="104623" y="1627945"/>
                  <a:pt x="100668" y="1635854"/>
                </a:cubicBezTo>
                <a:cubicBezTo>
                  <a:pt x="96159" y="1644872"/>
                  <a:pt x="87985" y="1651808"/>
                  <a:pt x="83890" y="1661021"/>
                </a:cubicBezTo>
                <a:cubicBezTo>
                  <a:pt x="76707" y="1677182"/>
                  <a:pt x="72705" y="1694577"/>
                  <a:pt x="67112" y="1711355"/>
                </a:cubicBezTo>
                <a:lnTo>
                  <a:pt x="50334" y="1761688"/>
                </a:lnTo>
                <a:lnTo>
                  <a:pt x="41945" y="1786855"/>
                </a:lnTo>
                <a:lnTo>
                  <a:pt x="33556" y="1812022"/>
                </a:lnTo>
                <a:cubicBezTo>
                  <a:pt x="30635" y="1835394"/>
                  <a:pt x="21409" y="1912387"/>
                  <a:pt x="16778" y="1937857"/>
                </a:cubicBezTo>
                <a:cubicBezTo>
                  <a:pt x="14716" y="1949201"/>
                  <a:pt x="10284" y="1960040"/>
                  <a:pt x="8389" y="1971413"/>
                </a:cubicBezTo>
                <a:cubicBezTo>
                  <a:pt x="4683" y="1993651"/>
                  <a:pt x="2796" y="2016154"/>
                  <a:pt x="0" y="2038525"/>
                </a:cubicBezTo>
                <a:cubicBezTo>
                  <a:pt x="2796" y="2049710"/>
                  <a:pt x="1008" y="2063224"/>
                  <a:pt x="8389" y="2072081"/>
                </a:cubicBezTo>
                <a:cubicBezTo>
                  <a:pt x="16395" y="2081688"/>
                  <a:pt x="30334" y="2084215"/>
                  <a:pt x="41945" y="2088859"/>
                </a:cubicBezTo>
                <a:cubicBezTo>
                  <a:pt x="94471" y="2109869"/>
                  <a:pt x="88245" y="2103832"/>
                  <a:pt x="142613" y="2114026"/>
                </a:cubicBezTo>
                <a:cubicBezTo>
                  <a:pt x="170642" y="2119281"/>
                  <a:pt x="198540" y="2125211"/>
                  <a:pt x="226503" y="2130804"/>
                </a:cubicBezTo>
                <a:cubicBezTo>
                  <a:pt x="234892" y="2136397"/>
                  <a:pt x="241942" y="2144929"/>
                  <a:pt x="251669" y="2147582"/>
                </a:cubicBezTo>
                <a:cubicBezTo>
                  <a:pt x="273419" y="2153514"/>
                  <a:pt x="296543" y="2152265"/>
                  <a:pt x="318781" y="2155971"/>
                </a:cubicBezTo>
                <a:cubicBezTo>
                  <a:pt x="330154" y="2157866"/>
                  <a:pt x="340821" y="2163798"/>
                  <a:pt x="352337" y="2164360"/>
                </a:cubicBezTo>
                <a:cubicBezTo>
                  <a:pt x="455716" y="2169403"/>
                  <a:pt x="559266" y="2169953"/>
                  <a:pt x="662730" y="2172749"/>
                </a:cubicBezTo>
                <a:lnTo>
                  <a:pt x="738231" y="2181138"/>
                </a:lnTo>
                <a:cubicBezTo>
                  <a:pt x="771752" y="2184330"/>
                  <a:pt x="805522" y="2185077"/>
                  <a:pt x="838899" y="2189527"/>
                </a:cubicBezTo>
                <a:cubicBezTo>
                  <a:pt x="847664" y="2190696"/>
                  <a:pt x="855270" y="2197006"/>
                  <a:pt x="864066" y="2197916"/>
                </a:cubicBezTo>
                <a:cubicBezTo>
                  <a:pt x="936598" y="2205419"/>
                  <a:pt x="1009560" y="2208092"/>
                  <a:pt x="1082180" y="2214694"/>
                </a:cubicBezTo>
                <a:lnTo>
                  <a:pt x="1174458" y="2223083"/>
                </a:lnTo>
                <a:cubicBezTo>
                  <a:pt x="1450951" y="2292206"/>
                  <a:pt x="1223415" y="2238333"/>
                  <a:pt x="1963024" y="2223083"/>
                </a:cubicBezTo>
                <a:cubicBezTo>
                  <a:pt x="2003096" y="2222257"/>
                  <a:pt x="2020095" y="2214129"/>
                  <a:pt x="2055303" y="2206305"/>
                </a:cubicBezTo>
                <a:cubicBezTo>
                  <a:pt x="2069222" y="2203212"/>
                  <a:pt x="2083219" y="2200467"/>
                  <a:pt x="2097247" y="2197916"/>
                </a:cubicBezTo>
                <a:cubicBezTo>
                  <a:pt x="2124672" y="2192930"/>
                  <a:pt x="2161896" y="2188046"/>
                  <a:pt x="2189526" y="2181138"/>
                </a:cubicBezTo>
                <a:cubicBezTo>
                  <a:pt x="2231698" y="2170595"/>
                  <a:pt x="2198852" y="2176475"/>
                  <a:pt x="2239860" y="2155971"/>
                </a:cubicBezTo>
                <a:cubicBezTo>
                  <a:pt x="2247769" y="2152016"/>
                  <a:pt x="2257118" y="2151537"/>
                  <a:pt x="2265027" y="2147582"/>
                </a:cubicBezTo>
                <a:cubicBezTo>
                  <a:pt x="2274045" y="2143073"/>
                  <a:pt x="2281440" y="2135806"/>
                  <a:pt x="2290194" y="2130804"/>
                </a:cubicBezTo>
                <a:cubicBezTo>
                  <a:pt x="2364698" y="2088230"/>
                  <a:pt x="2287602" y="2138125"/>
                  <a:pt x="2348917" y="2097248"/>
                </a:cubicBezTo>
                <a:lnTo>
                  <a:pt x="2365695" y="2046914"/>
                </a:lnTo>
                <a:lnTo>
                  <a:pt x="2374084" y="2021747"/>
                </a:lnTo>
                <a:cubicBezTo>
                  <a:pt x="2371288" y="1921079"/>
                  <a:pt x="2370268" y="1820347"/>
                  <a:pt x="2365695" y="1719744"/>
                </a:cubicBezTo>
                <a:cubicBezTo>
                  <a:pt x="2364671" y="1697222"/>
                  <a:pt x="2359549" y="1675065"/>
                  <a:pt x="2357306" y="1652632"/>
                </a:cubicBezTo>
                <a:cubicBezTo>
                  <a:pt x="2353955" y="1619127"/>
                  <a:pt x="2353679" y="1585298"/>
                  <a:pt x="2348917" y="1551964"/>
                </a:cubicBezTo>
                <a:cubicBezTo>
                  <a:pt x="2345271" y="1526442"/>
                  <a:pt x="2336619" y="1501852"/>
                  <a:pt x="2332139" y="1476463"/>
                </a:cubicBezTo>
                <a:cubicBezTo>
                  <a:pt x="2328221" y="1454261"/>
                  <a:pt x="2326546" y="1431722"/>
                  <a:pt x="2323750" y="1409351"/>
                </a:cubicBezTo>
                <a:cubicBezTo>
                  <a:pt x="2320360" y="1348336"/>
                  <a:pt x="2316721" y="1242703"/>
                  <a:pt x="2306972" y="1174459"/>
                </a:cubicBezTo>
                <a:cubicBezTo>
                  <a:pt x="2305341" y="1163045"/>
                  <a:pt x="2301379" y="1152088"/>
                  <a:pt x="2298583" y="1140903"/>
                </a:cubicBezTo>
                <a:cubicBezTo>
                  <a:pt x="2295787" y="1110143"/>
                  <a:pt x="2294562" y="1079200"/>
                  <a:pt x="2290194" y="1048624"/>
                </a:cubicBezTo>
                <a:cubicBezTo>
                  <a:pt x="2288943" y="1039870"/>
                  <a:pt x="2283539" y="1032128"/>
                  <a:pt x="2281805" y="1023457"/>
                </a:cubicBezTo>
                <a:cubicBezTo>
                  <a:pt x="2246855" y="848706"/>
                  <a:pt x="2305384" y="1092606"/>
                  <a:pt x="2256638" y="897622"/>
                </a:cubicBezTo>
                <a:cubicBezTo>
                  <a:pt x="2253842" y="864066"/>
                  <a:pt x="2250832" y="830528"/>
                  <a:pt x="2248249" y="796955"/>
                </a:cubicBezTo>
                <a:cubicBezTo>
                  <a:pt x="2245239" y="757822"/>
                  <a:pt x="2247557" y="717995"/>
                  <a:pt x="2239860" y="679509"/>
                </a:cubicBezTo>
                <a:cubicBezTo>
                  <a:pt x="2236181" y="661115"/>
                  <a:pt x="2224145" y="645378"/>
                  <a:pt x="2214693" y="629175"/>
                </a:cubicBezTo>
                <a:cubicBezTo>
                  <a:pt x="2204533" y="611757"/>
                  <a:pt x="2181137" y="578841"/>
                  <a:pt x="2181137" y="578841"/>
                </a:cubicBezTo>
                <a:cubicBezTo>
                  <a:pt x="2162552" y="504502"/>
                  <a:pt x="2189260" y="586875"/>
                  <a:pt x="2114025" y="486562"/>
                </a:cubicBezTo>
                <a:cubicBezTo>
                  <a:pt x="2060732" y="415504"/>
                  <a:pt x="2119780" y="487711"/>
                  <a:pt x="2055303" y="427839"/>
                </a:cubicBezTo>
                <a:cubicBezTo>
                  <a:pt x="2007902" y="383823"/>
                  <a:pt x="1967600" y="325741"/>
                  <a:pt x="1904301" y="302004"/>
                </a:cubicBezTo>
                <a:cubicBezTo>
                  <a:pt x="1893506" y="297956"/>
                  <a:pt x="1881930" y="296411"/>
                  <a:pt x="1870745" y="293615"/>
                </a:cubicBezTo>
                <a:cubicBezTo>
                  <a:pt x="1855628" y="278498"/>
                  <a:pt x="1840850" y="260430"/>
                  <a:pt x="1820411" y="251670"/>
                </a:cubicBezTo>
                <a:cubicBezTo>
                  <a:pt x="1809814" y="247128"/>
                  <a:pt x="1797941" y="246448"/>
                  <a:pt x="1786855" y="243281"/>
                </a:cubicBezTo>
                <a:cubicBezTo>
                  <a:pt x="1729030" y="226760"/>
                  <a:pt x="1802190" y="241642"/>
                  <a:pt x="1711354" y="226503"/>
                </a:cubicBezTo>
                <a:cubicBezTo>
                  <a:pt x="1684363" y="208509"/>
                  <a:pt x="1684561" y="207138"/>
                  <a:pt x="1652631" y="192947"/>
                </a:cubicBezTo>
                <a:cubicBezTo>
                  <a:pt x="1638870" y="186831"/>
                  <a:pt x="1625295" y="179821"/>
                  <a:pt x="1610686" y="176169"/>
                </a:cubicBezTo>
                <a:cubicBezTo>
                  <a:pt x="1591503" y="171373"/>
                  <a:pt x="1571537" y="170576"/>
                  <a:pt x="1551963" y="167780"/>
                </a:cubicBezTo>
                <a:cubicBezTo>
                  <a:pt x="1535185" y="162187"/>
                  <a:pt x="1518787" y="155291"/>
                  <a:pt x="1501629" y="151002"/>
                </a:cubicBezTo>
                <a:cubicBezTo>
                  <a:pt x="1490878" y="148314"/>
                  <a:pt x="1454941" y="140241"/>
                  <a:pt x="1442906" y="134224"/>
                </a:cubicBezTo>
                <a:cubicBezTo>
                  <a:pt x="1433888" y="129715"/>
                  <a:pt x="1426952" y="121541"/>
                  <a:pt x="1417739" y="117446"/>
                </a:cubicBezTo>
                <a:cubicBezTo>
                  <a:pt x="1401578" y="110263"/>
                  <a:pt x="1367405" y="100668"/>
                  <a:pt x="1367405" y="100668"/>
                </a:cubicBezTo>
                <a:cubicBezTo>
                  <a:pt x="1361812" y="92279"/>
                  <a:pt x="1348182" y="85282"/>
                  <a:pt x="1350627" y="75501"/>
                </a:cubicBezTo>
                <a:cubicBezTo>
                  <a:pt x="1353387" y="64459"/>
                  <a:pt x="1402359" y="79695"/>
                  <a:pt x="1409350" y="75501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Picture 3" descr="cok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200"/>
            <a:ext cx="8128000" cy="2590800"/>
          </a:xfrm>
          <a:prstGeom prst="rect">
            <a:avLst/>
          </a:prstGeom>
        </p:spPr>
      </p:pic>
      <p:pic>
        <p:nvPicPr>
          <p:cNvPr id="5" name="Picture 4" descr="coke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3733800"/>
            <a:ext cx="8128000" cy="259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Picture 3" descr="cok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838200"/>
            <a:ext cx="8128000" cy="2590800"/>
          </a:xfrm>
          <a:prstGeom prst="rect">
            <a:avLst/>
          </a:prstGeom>
        </p:spPr>
      </p:pic>
      <p:pic>
        <p:nvPicPr>
          <p:cNvPr id="5" name="Picture 4" descr="coke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3733800"/>
            <a:ext cx="8128000" cy="25908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469780" y="3701232"/>
            <a:ext cx="1984960" cy="870768"/>
          </a:xfrm>
          <a:custGeom>
            <a:avLst/>
            <a:gdLst>
              <a:gd name="connsiteX0" fmla="*/ 276669 w 1984960"/>
              <a:gd name="connsiteY0" fmla="*/ 105829 h 870768"/>
              <a:gd name="connsiteX1" fmla="*/ 1736144 w 1984960"/>
              <a:gd name="connsiteY1" fmla="*/ 139249 h 870768"/>
              <a:gd name="connsiteX2" fmla="*/ 1769567 w 1984960"/>
              <a:gd name="connsiteY2" fmla="*/ 751943 h 870768"/>
              <a:gd name="connsiteX3" fmla="*/ 1323926 w 1984960"/>
              <a:gd name="connsiteY3" fmla="*/ 852202 h 870768"/>
              <a:gd name="connsiteX4" fmla="*/ 789156 w 1984960"/>
              <a:gd name="connsiteY4" fmla="*/ 774223 h 870768"/>
              <a:gd name="connsiteX5" fmla="*/ 131836 w 1984960"/>
              <a:gd name="connsiteY5" fmla="*/ 729664 h 870768"/>
              <a:gd name="connsiteX6" fmla="*/ 76130 w 1984960"/>
              <a:gd name="connsiteY6" fmla="*/ 105829 h 870768"/>
              <a:gd name="connsiteX7" fmla="*/ 276669 w 1984960"/>
              <a:gd name="connsiteY7" fmla="*/ 105829 h 870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84960" h="870768">
                <a:moveTo>
                  <a:pt x="276669" y="105829"/>
                </a:moveTo>
                <a:cubicBezTo>
                  <a:pt x="553338" y="111399"/>
                  <a:pt x="1487328" y="31563"/>
                  <a:pt x="1736144" y="139249"/>
                </a:cubicBezTo>
                <a:cubicBezTo>
                  <a:pt x="1984960" y="246935"/>
                  <a:pt x="1838270" y="633118"/>
                  <a:pt x="1769567" y="751943"/>
                </a:cubicBezTo>
                <a:cubicBezTo>
                  <a:pt x="1700864" y="870768"/>
                  <a:pt x="1487328" y="848489"/>
                  <a:pt x="1323926" y="852202"/>
                </a:cubicBezTo>
                <a:cubicBezTo>
                  <a:pt x="1160524" y="855915"/>
                  <a:pt x="987838" y="794646"/>
                  <a:pt x="789156" y="774223"/>
                </a:cubicBezTo>
                <a:cubicBezTo>
                  <a:pt x="590474" y="753800"/>
                  <a:pt x="250674" y="841063"/>
                  <a:pt x="131836" y="729664"/>
                </a:cubicBezTo>
                <a:cubicBezTo>
                  <a:pt x="12998" y="618265"/>
                  <a:pt x="51991" y="211658"/>
                  <a:pt x="76130" y="105829"/>
                </a:cubicBezTo>
                <a:cubicBezTo>
                  <a:pt x="100269" y="0"/>
                  <a:pt x="0" y="100259"/>
                  <a:pt x="276669" y="105829"/>
                </a:cubicBezTo>
                <a:close/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73494" y="4325994"/>
            <a:ext cx="1101105" cy="1312651"/>
          </a:xfrm>
          <a:custGeom>
            <a:avLst/>
            <a:gdLst>
              <a:gd name="connsiteX0" fmla="*/ 885712 w 1101105"/>
              <a:gd name="connsiteY0" fmla="*/ 196805 h 1312651"/>
              <a:gd name="connsiteX1" fmla="*/ 718596 w 1101105"/>
              <a:gd name="connsiteY1" fmla="*/ 107686 h 1312651"/>
              <a:gd name="connsiteX2" fmla="*/ 105840 w 1101105"/>
              <a:gd name="connsiteY2" fmla="*/ 118825 h 1312651"/>
              <a:gd name="connsiteX3" fmla="*/ 83557 w 1101105"/>
              <a:gd name="connsiteY3" fmla="*/ 820639 h 1312651"/>
              <a:gd name="connsiteX4" fmla="*/ 194968 w 1101105"/>
              <a:gd name="connsiteY4" fmla="*/ 1255095 h 1312651"/>
              <a:gd name="connsiteX5" fmla="*/ 974840 w 1101105"/>
              <a:gd name="connsiteY5" fmla="*/ 1165976 h 1312651"/>
              <a:gd name="connsiteX6" fmla="*/ 952558 w 1101105"/>
              <a:gd name="connsiteY6" fmla="*/ 464162 h 1312651"/>
              <a:gd name="connsiteX7" fmla="*/ 885712 w 1101105"/>
              <a:gd name="connsiteY7" fmla="*/ 196805 h 131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1105" h="1312651">
                <a:moveTo>
                  <a:pt x="885712" y="196805"/>
                </a:moveTo>
                <a:cubicBezTo>
                  <a:pt x="846718" y="137392"/>
                  <a:pt x="848575" y="120683"/>
                  <a:pt x="718596" y="107686"/>
                </a:cubicBezTo>
                <a:cubicBezTo>
                  <a:pt x="588617" y="94689"/>
                  <a:pt x="211680" y="0"/>
                  <a:pt x="105840" y="118825"/>
                </a:cubicBezTo>
                <a:cubicBezTo>
                  <a:pt x="0" y="237651"/>
                  <a:pt x="68702" y="631261"/>
                  <a:pt x="83557" y="820639"/>
                </a:cubicBezTo>
                <a:cubicBezTo>
                  <a:pt x="98412" y="1010017"/>
                  <a:pt x="46421" y="1197539"/>
                  <a:pt x="194968" y="1255095"/>
                </a:cubicBezTo>
                <a:cubicBezTo>
                  <a:pt x="343515" y="1312651"/>
                  <a:pt x="848575" y="1297798"/>
                  <a:pt x="974840" y="1165976"/>
                </a:cubicBezTo>
                <a:cubicBezTo>
                  <a:pt x="1101105" y="1034154"/>
                  <a:pt x="965556" y="627547"/>
                  <a:pt x="952558" y="464162"/>
                </a:cubicBezTo>
                <a:cubicBezTo>
                  <a:pt x="939560" y="300777"/>
                  <a:pt x="924706" y="256218"/>
                  <a:pt x="885712" y="196805"/>
                </a:cubicBezTo>
                <a:close/>
              </a:path>
            </a:pathLst>
          </a:cu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54925" y="5310018"/>
            <a:ext cx="2042522" cy="1065717"/>
          </a:xfrm>
          <a:custGeom>
            <a:avLst/>
            <a:gdLst>
              <a:gd name="connsiteX0" fmla="*/ 380652 w 2042522"/>
              <a:gd name="connsiteY0" fmla="*/ 237651 h 1065717"/>
              <a:gd name="connsiteX1" fmla="*/ 235819 w 2042522"/>
              <a:gd name="connsiteY1" fmla="*/ 248791 h 1065717"/>
              <a:gd name="connsiteX2" fmla="*/ 57562 w 2042522"/>
              <a:gd name="connsiteY2" fmla="*/ 750087 h 1065717"/>
              <a:gd name="connsiteX3" fmla="*/ 291524 w 2042522"/>
              <a:gd name="connsiteY3" fmla="*/ 950605 h 1065717"/>
              <a:gd name="connsiteX4" fmla="*/ 1806704 w 2042522"/>
              <a:gd name="connsiteY4" fmla="*/ 928325 h 1065717"/>
              <a:gd name="connsiteX5" fmla="*/ 1706435 w 2042522"/>
              <a:gd name="connsiteY5" fmla="*/ 126252 h 1065717"/>
              <a:gd name="connsiteX6" fmla="*/ 1238511 w 2042522"/>
              <a:gd name="connsiteY6" fmla="*/ 170812 h 1065717"/>
              <a:gd name="connsiteX7" fmla="*/ 280383 w 2042522"/>
              <a:gd name="connsiteY7" fmla="*/ 226512 h 1065717"/>
              <a:gd name="connsiteX8" fmla="*/ 291524 w 2042522"/>
              <a:gd name="connsiteY8" fmla="*/ 226512 h 1065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2522" h="1065717">
                <a:moveTo>
                  <a:pt x="380652" y="237651"/>
                </a:moveTo>
                <a:cubicBezTo>
                  <a:pt x="335159" y="200518"/>
                  <a:pt x="289667" y="163385"/>
                  <a:pt x="235819" y="248791"/>
                </a:cubicBezTo>
                <a:cubicBezTo>
                  <a:pt x="181971" y="334197"/>
                  <a:pt x="48278" y="633118"/>
                  <a:pt x="57562" y="750087"/>
                </a:cubicBezTo>
                <a:cubicBezTo>
                  <a:pt x="66846" y="867056"/>
                  <a:pt x="0" y="920899"/>
                  <a:pt x="291524" y="950605"/>
                </a:cubicBezTo>
                <a:cubicBezTo>
                  <a:pt x="583048" y="980311"/>
                  <a:pt x="1570886" y="1065717"/>
                  <a:pt x="1806704" y="928325"/>
                </a:cubicBezTo>
                <a:cubicBezTo>
                  <a:pt x="2042522" y="790933"/>
                  <a:pt x="1801134" y="252504"/>
                  <a:pt x="1706435" y="126252"/>
                </a:cubicBezTo>
                <a:cubicBezTo>
                  <a:pt x="1611736" y="0"/>
                  <a:pt x="1476186" y="154102"/>
                  <a:pt x="1238511" y="170812"/>
                </a:cubicBezTo>
                <a:cubicBezTo>
                  <a:pt x="1000836" y="187522"/>
                  <a:pt x="438214" y="217229"/>
                  <a:pt x="280383" y="226512"/>
                </a:cubicBezTo>
                <a:cubicBezTo>
                  <a:pt x="122552" y="235795"/>
                  <a:pt x="207038" y="231153"/>
                  <a:pt x="291524" y="226512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278340" y="3475649"/>
            <a:ext cx="863430" cy="3074612"/>
          </a:xfrm>
          <a:custGeom>
            <a:avLst/>
            <a:gdLst>
              <a:gd name="connsiteX0" fmla="*/ 284097 w 863430"/>
              <a:gd name="connsiteY0" fmla="*/ 367616 h 3074612"/>
              <a:gd name="connsiteX1" fmla="*/ 116981 w 863430"/>
              <a:gd name="connsiteY1" fmla="*/ 378756 h 3074612"/>
              <a:gd name="connsiteX2" fmla="*/ 105840 w 863430"/>
              <a:gd name="connsiteY2" fmla="*/ 969170 h 3074612"/>
              <a:gd name="connsiteX3" fmla="*/ 105840 w 863430"/>
              <a:gd name="connsiteY3" fmla="*/ 2784974 h 3074612"/>
              <a:gd name="connsiteX4" fmla="*/ 740879 w 863430"/>
              <a:gd name="connsiteY4" fmla="*/ 2706995 h 3074612"/>
              <a:gd name="connsiteX5" fmla="*/ 774302 w 863430"/>
              <a:gd name="connsiteY5" fmla="*/ 1927202 h 3074612"/>
              <a:gd name="connsiteX6" fmla="*/ 796584 w 863430"/>
              <a:gd name="connsiteY6" fmla="*/ 278497 h 3074612"/>
              <a:gd name="connsiteX7" fmla="*/ 373225 w 863430"/>
              <a:gd name="connsiteY7" fmla="*/ 256217 h 30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430" h="3074612">
                <a:moveTo>
                  <a:pt x="284097" y="367616"/>
                </a:moveTo>
                <a:cubicBezTo>
                  <a:pt x="215393" y="323056"/>
                  <a:pt x="146690" y="278497"/>
                  <a:pt x="116981" y="378756"/>
                </a:cubicBezTo>
                <a:cubicBezTo>
                  <a:pt x="87272" y="479015"/>
                  <a:pt x="107697" y="568134"/>
                  <a:pt x="105840" y="969170"/>
                </a:cubicBezTo>
                <a:cubicBezTo>
                  <a:pt x="103983" y="1370206"/>
                  <a:pt x="0" y="2495337"/>
                  <a:pt x="105840" y="2784974"/>
                </a:cubicBezTo>
                <a:cubicBezTo>
                  <a:pt x="211680" y="3074612"/>
                  <a:pt x="629469" y="2849957"/>
                  <a:pt x="740879" y="2706995"/>
                </a:cubicBezTo>
                <a:cubicBezTo>
                  <a:pt x="852289" y="2564033"/>
                  <a:pt x="765018" y="2331951"/>
                  <a:pt x="774302" y="1927202"/>
                </a:cubicBezTo>
                <a:cubicBezTo>
                  <a:pt x="783586" y="1522453"/>
                  <a:pt x="863430" y="556995"/>
                  <a:pt x="796584" y="278497"/>
                </a:cubicBezTo>
                <a:cubicBezTo>
                  <a:pt x="729738" y="0"/>
                  <a:pt x="551481" y="128108"/>
                  <a:pt x="373225" y="25621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831679" y="3698446"/>
            <a:ext cx="991551" cy="928325"/>
          </a:xfrm>
          <a:custGeom>
            <a:avLst/>
            <a:gdLst>
              <a:gd name="connsiteX0" fmla="*/ 867143 w 991551"/>
              <a:gd name="connsiteY0" fmla="*/ 111399 h 928325"/>
              <a:gd name="connsiteX1" fmla="*/ 120694 w 991551"/>
              <a:gd name="connsiteY1" fmla="*/ 133679 h 928325"/>
              <a:gd name="connsiteX2" fmla="*/ 142976 w 991551"/>
              <a:gd name="connsiteY2" fmla="*/ 534715 h 928325"/>
              <a:gd name="connsiteX3" fmla="*/ 220963 w 991551"/>
              <a:gd name="connsiteY3" fmla="*/ 880052 h 928325"/>
              <a:gd name="connsiteX4" fmla="*/ 867143 w 991551"/>
              <a:gd name="connsiteY4" fmla="*/ 802073 h 928325"/>
              <a:gd name="connsiteX5" fmla="*/ 867143 w 991551"/>
              <a:gd name="connsiteY5" fmla="*/ 111399 h 92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1551" h="928325">
                <a:moveTo>
                  <a:pt x="867143" y="111399"/>
                </a:moveTo>
                <a:cubicBezTo>
                  <a:pt x="742735" y="0"/>
                  <a:pt x="241388" y="63126"/>
                  <a:pt x="120694" y="133679"/>
                </a:cubicBezTo>
                <a:cubicBezTo>
                  <a:pt x="0" y="204232"/>
                  <a:pt x="126265" y="410320"/>
                  <a:pt x="142976" y="534715"/>
                </a:cubicBezTo>
                <a:cubicBezTo>
                  <a:pt x="159687" y="659110"/>
                  <a:pt x="100269" y="835492"/>
                  <a:pt x="220963" y="880052"/>
                </a:cubicBezTo>
                <a:cubicBezTo>
                  <a:pt x="341657" y="924612"/>
                  <a:pt x="753876" y="928325"/>
                  <a:pt x="867143" y="802073"/>
                </a:cubicBezTo>
                <a:cubicBezTo>
                  <a:pt x="980410" y="675821"/>
                  <a:pt x="991551" y="222798"/>
                  <a:pt x="867143" y="111399"/>
                </a:cubicBezTo>
                <a:close/>
              </a:path>
            </a:pathLst>
          </a:cu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819400" y="5410200"/>
            <a:ext cx="991551" cy="928325"/>
          </a:xfrm>
          <a:custGeom>
            <a:avLst/>
            <a:gdLst>
              <a:gd name="connsiteX0" fmla="*/ 867143 w 991551"/>
              <a:gd name="connsiteY0" fmla="*/ 111399 h 928325"/>
              <a:gd name="connsiteX1" fmla="*/ 120694 w 991551"/>
              <a:gd name="connsiteY1" fmla="*/ 133679 h 928325"/>
              <a:gd name="connsiteX2" fmla="*/ 142976 w 991551"/>
              <a:gd name="connsiteY2" fmla="*/ 534715 h 928325"/>
              <a:gd name="connsiteX3" fmla="*/ 220963 w 991551"/>
              <a:gd name="connsiteY3" fmla="*/ 880052 h 928325"/>
              <a:gd name="connsiteX4" fmla="*/ 867143 w 991551"/>
              <a:gd name="connsiteY4" fmla="*/ 802073 h 928325"/>
              <a:gd name="connsiteX5" fmla="*/ 867143 w 991551"/>
              <a:gd name="connsiteY5" fmla="*/ 111399 h 92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1551" h="928325">
                <a:moveTo>
                  <a:pt x="867143" y="111399"/>
                </a:moveTo>
                <a:cubicBezTo>
                  <a:pt x="742735" y="0"/>
                  <a:pt x="241388" y="63126"/>
                  <a:pt x="120694" y="133679"/>
                </a:cubicBezTo>
                <a:cubicBezTo>
                  <a:pt x="0" y="204232"/>
                  <a:pt x="126265" y="410320"/>
                  <a:pt x="142976" y="534715"/>
                </a:cubicBezTo>
                <a:cubicBezTo>
                  <a:pt x="159687" y="659110"/>
                  <a:pt x="100269" y="835492"/>
                  <a:pt x="220963" y="880052"/>
                </a:cubicBezTo>
                <a:cubicBezTo>
                  <a:pt x="341657" y="924612"/>
                  <a:pt x="753876" y="928325"/>
                  <a:pt x="867143" y="802073"/>
                </a:cubicBezTo>
                <a:cubicBezTo>
                  <a:pt x="980410" y="675821"/>
                  <a:pt x="991551" y="222798"/>
                  <a:pt x="867143" y="111399"/>
                </a:cubicBezTo>
                <a:close/>
              </a:path>
            </a:pathLst>
          </a:cu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632370" y="3402388"/>
            <a:ext cx="863430" cy="3074612"/>
          </a:xfrm>
          <a:custGeom>
            <a:avLst/>
            <a:gdLst>
              <a:gd name="connsiteX0" fmla="*/ 284097 w 863430"/>
              <a:gd name="connsiteY0" fmla="*/ 367616 h 3074612"/>
              <a:gd name="connsiteX1" fmla="*/ 116981 w 863430"/>
              <a:gd name="connsiteY1" fmla="*/ 378756 h 3074612"/>
              <a:gd name="connsiteX2" fmla="*/ 105840 w 863430"/>
              <a:gd name="connsiteY2" fmla="*/ 969170 h 3074612"/>
              <a:gd name="connsiteX3" fmla="*/ 105840 w 863430"/>
              <a:gd name="connsiteY3" fmla="*/ 2784974 h 3074612"/>
              <a:gd name="connsiteX4" fmla="*/ 740879 w 863430"/>
              <a:gd name="connsiteY4" fmla="*/ 2706995 h 3074612"/>
              <a:gd name="connsiteX5" fmla="*/ 774302 w 863430"/>
              <a:gd name="connsiteY5" fmla="*/ 1927202 h 3074612"/>
              <a:gd name="connsiteX6" fmla="*/ 796584 w 863430"/>
              <a:gd name="connsiteY6" fmla="*/ 278497 h 3074612"/>
              <a:gd name="connsiteX7" fmla="*/ 373225 w 863430"/>
              <a:gd name="connsiteY7" fmla="*/ 256217 h 30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430" h="3074612">
                <a:moveTo>
                  <a:pt x="284097" y="367616"/>
                </a:moveTo>
                <a:cubicBezTo>
                  <a:pt x="215393" y="323056"/>
                  <a:pt x="146690" y="278497"/>
                  <a:pt x="116981" y="378756"/>
                </a:cubicBezTo>
                <a:cubicBezTo>
                  <a:pt x="87272" y="479015"/>
                  <a:pt x="107697" y="568134"/>
                  <a:pt x="105840" y="969170"/>
                </a:cubicBezTo>
                <a:cubicBezTo>
                  <a:pt x="103983" y="1370206"/>
                  <a:pt x="0" y="2495337"/>
                  <a:pt x="105840" y="2784974"/>
                </a:cubicBezTo>
                <a:cubicBezTo>
                  <a:pt x="211680" y="3074612"/>
                  <a:pt x="629469" y="2849957"/>
                  <a:pt x="740879" y="2706995"/>
                </a:cubicBezTo>
                <a:cubicBezTo>
                  <a:pt x="852289" y="2564033"/>
                  <a:pt x="765018" y="2331951"/>
                  <a:pt x="774302" y="1927202"/>
                </a:cubicBezTo>
                <a:cubicBezTo>
                  <a:pt x="783586" y="1522453"/>
                  <a:pt x="863430" y="556995"/>
                  <a:pt x="796584" y="278497"/>
                </a:cubicBezTo>
                <a:cubicBezTo>
                  <a:pt x="729738" y="0"/>
                  <a:pt x="551481" y="128108"/>
                  <a:pt x="373225" y="256217"/>
                </a:cubicBezTo>
              </a:path>
            </a:pathLst>
          </a:cu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4394370" y="3554788"/>
            <a:ext cx="863430" cy="3074612"/>
          </a:xfrm>
          <a:custGeom>
            <a:avLst/>
            <a:gdLst>
              <a:gd name="connsiteX0" fmla="*/ 284097 w 863430"/>
              <a:gd name="connsiteY0" fmla="*/ 367616 h 3074612"/>
              <a:gd name="connsiteX1" fmla="*/ 116981 w 863430"/>
              <a:gd name="connsiteY1" fmla="*/ 378756 h 3074612"/>
              <a:gd name="connsiteX2" fmla="*/ 105840 w 863430"/>
              <a:gd name="connsiteY2" fmla="*/ 969170 h 3074612"/>
              <a:gd name="connsiteX3" fmla="*/ 105840 w 863430"/>
              <a:gd name="connsiteY3" fmla="*/ 2784974 h 3074612"/>
              <a:gd name="connsiteX4" fmla="*/ 740879 w 863430"/>
              <a:gd name="connsiteY4" fmla="*/ 2706995 h 3074612"/>
              <a:gd name="connsiteX5" fmla="*/ 774302 w 863430"/>
              <a:gd name="connsiteY5" fmla="*/ 1927202 h 3074612"/>
              <a:gd name="connsiteX6" fmla="*/ 796584 w 863430"/>
              <a:gd name="connsiteY6" fmla="*/ 278497 h 3074612"/>
              <a:gd name="connsiteX7" fmla="*/ 373225 w 863430"/>
              <a:gd name="connsiteY7" fmla="*/ 256217 h 30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430" h="3074612">
                <a:moveTo>
                  <a:pt x="284097" y="367616"/>
                </a:moveTo>
                <a:cubicBezTo>
                  <a:pt x="215393" y="323056"/>
                  <a:pt x="146690" y="278497"/>
                  <a:pt x="116981" y="378756"/>
                </a:cubicBezTo>
                <a:cubicBezTo>
                  <a:pt x="87272" y="479015"/>
                  <a:pt x="107697" y="568134"/>
                  <a:pt x="105840" y="969170"/>
                </a:cubicBezTo>
                <a:cubicBezTo>
                  <a:pt x="103983" y="1370206"/>
                  <a:pt x="0" y="2495337"/>
                  <a:pt x="105840" y="2784974"/>
                </a:cubicBezTo>
                <a:cubicBezTo>
                  <a:pt x="211680" y="3074612"/>
                  <a:pt x="629469" y="2849957"/>
                  <a:pt x="740879" y="2706995"/>
                </a:cubicBezTo>
                <a:cubicBezTo>
                  <a:pt x="852289" y="2564033"/>
                  <a:pt x="765018" y="2331951"/>
                  <a:pt x="774302" y="1927202"/>
                </a:cubicBezTo>
                <a:cubicBezTo>
                  <a:pt x="783586" y="1522453"/>
                  <a:pt x="863430" y="556995"/>
                  <a:pt x="796584" y="278497"/>
                </a:cubicBezTo>
                <a:cubicBezTo>
                  <a:pt x="729738" y="0"/>
                  <a:pt x="551481" y="128108"/>
                  <a:pt x="373225" y="256217"/>
                </a:cubicBezTo>
              </a:path>
            </a:pathLst>
          </a:cu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477000" y="3429000"/>
            <a:ext cx="863430" cy="3074612"/>
          </a:xfrm>
          <a:custGeom>
            <a:avLst/>
            <a:gdLst>
              <a:gd name="connsiteX0" fmla="*/ 284097 w 863430"/>
              <a:gd name="connsiteY0" fmla="*/ 367616 h 3074612"/>
              <a:gd name="connsiteX1" fmla="*/ 116981 w 863430"/>
              <a:gd name="connsiteY1" fmla="*/ 378756 h 3074612"/>
              <a:gd name="connsiteX2" fmla="*/ 105840 w 863430"/>
              <a:gd name="connsiteY2" fmla="*/ 969170 h 3074612"/>
              <a:gd name="connsiteX3" fmla="*/ 105840 w 863430"/>
              <a:gd name="connsiteY3" fmla="*/ 2784974 h 3074612"/>
              <a:gd name="connsiteX4" fmla="*/ 740879 w 863430"/>
              <a:gd name="connsiteY4" fmla="*/ 2706995 h 3074612"/>
              <a:gd name="connsiteX5" fmla="*/ 774302 w 863430"/>
              <a:gd name="connsiteY5" fmla="*/ 1927202 h 3074612"/>
              <a:gd name="connsiteX6" fmla="*/ 796584 w 863430"/>
              <a:gd name="connsiteY6" fmla="*/ 278497 h 3074612"/>
              <a:gd name="connsiteX7" fmla="*/ 373225 w 863430"/>
              <a:gd name="connsiteY7" fmla="*/ 256217 h 3074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430" h="3074612">
                <a:moveTo>
                  <a:pt x="284097" y="367616"/>
                </a:moveTo>
                <a:cubicBezTo>
                  <a:pt x="215393" y="323056"/>
                  <a:pt x="146690" y="278497"/>
                  <a:pt x="116981" y="378756"/>
                </a:cubicBezTo>
                <a:cubicBezTo>
                  <a:pt x="87272" y="479015"/>
                  <a:pt x="107697" y="568134"/>
                  <a:pt x="105840" y="969170"/>
                </a:cubicBezTo>
                <a:cubicBezTo>
                  <a:pt x="103983" y="1370206"/>
                  <a:pt x="0" y="2495337"/>
                  <a:pt x="105840" y="2784974"/>
                </a:cubicBezTo>
                <a:cubicBezTo>
                  <a:pt x="211680" y="3074612"/>
                  <a:pt x="629469" y="2849957"/>
                  <a:pt x="740879" y="2706995"/>
                </a:cubicBezTo>
                <a:cubicBezTo>
                  <a:pt x="852289" y="2564033"/>
                  <a:pt x="765018" y="2331951"/>
                  <a:pt x="774302" y="1927202"/>
                </a:cubicBezTo>
                <a:cubicBezTo>
                  <a:pt x="783586" y="1522453"/>
                  <a:pt x="863430" y="556995"/>
                  <a:pt x="796584" y="278497"/>
                </a:cubicBezTo>
                <a:cubicBezTo>
                  <a:pt x="729738" y="0"/>
                  <a:pt x="551481" y="128108"/>
                  <a:pt x="373225" y="256217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5039459" y="3653887"/>
            <a:ext cx="1591310" cy="1565156"/>
          </a:xfrm>
          <a:custGeom>
            <a:avLst/>
            <a:gdLst>
              <a:gd name="connsiteX0" fmla="*/ 1032402 w 1591310"/>
              <a:gd name="connsiteY0" fmla="*/ 44559 h 1565156"/>
              <a:gd name="connsiteX1" fmla="*/ 441928 w 1591310"/>
              <a:gd name="connsiteY1" fmla="*/ 612694 h 1565156"/>
              <a:gd name="connsiteX2" fmla="*/ 29709 w 1591310"/>
              <a:gd name="connsiteY2" fmla="*/ 1258808 h 1565156"/>
              <a:gd name="connsiteX3" fmla="*/ 620184 w 1591310"/>
              <a:gd name="connsiteY3" fmla="*/ 1526166 h 1565156"/>
              <a:gd name="connsiteX4" fmla="*/ 843005 w 1591310"/>
              <a:gd name="connsiteY4" fmla="*/ 1492746 h 1565156"/>
              <a:gd name="connsiteX5" fmla="*/ 1154953 w 1591310"/>
              <a:gd name="connsiteY5" fmla="*/ 1191969 h 1565156"/>
              <a:gd name="connsiteX6" fmla="*/ 1533748 w 1591310"/>
              <a:gd name="connsiteY6" fmla="*/ 701813 h 1565156"/>
              <a:gd name="connsiteX7" fmla="*/ 1500325 w 1591310"/>
              <a:gd name="connsiteY7" fmla="*/ 423316 h 1565156"/>
              <a:gd name="connsiteX8" fmla="*/ 1154953 w 1591310"/>
              <a:gd name="connsiteY8" fmla="*/ 0 h 156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310" h="1565156">
                <a:moveTo>
                  <a:pt x="1032402" y="44559"/>
                </a:moveTo>
                <a:cubicBezTo>
                  <a:pt x="820723" y="227439"/>
                  <a:pt x="609044" y="410319"/>
                  <a:pt x="441928" y="612694"/>
                </a:cubicBezTo>
                <a:cubicBezTo>
                  <a:pt x="274813" y="815069"/>
                  <a:pt x="0" y="1106563"/>
                  <a:pt x="29709" y="1258808"/>
                </a:cubicBezTo>
                <a:cubicBezTo>
                  <a:pt x="59418" y="1411053"/>
                  <a:pt x="484635" y="1487176"/>
                  <a:pt x="620184" y="1526166"/>
                </a:cubicBezTo>
                <a:cubicBezTo>
                  <a:pt x="755733" y="1565156"/>
                  <a:pt x="753877" y="1548446"/>
                  <a:pt x="843005" y="1492746"/>
                </a:cubicBezTo>
                <a:cubicBezTo>
                  <a:pt x="932133" y="1437046"/>
                  <a:pt x="1039829" y="1323791"/>
                  <a:pt x="1154953" y="1191969"/>
                </a:cubicBezTo>
                <a:cubicBezTo>
                  <a:pt x="1270077" y="1060147"/>
                  <a:pt x="1476186" y="829922"/>
                  <a:pt x="1533748" y="701813"/>
                </a:cubicBezTo>
                <a:cubicBezTo>
                  <a:pt x="1591310" y="573704"/>
                  <a:pt x="1563457" y="540285"/>
                  <a:pt x="1500325" y="423316"/>
                </a:cubicBezTo>
                <a:cubicBezTo>
                  <a:pt x="1437193" y="306347"/>
                  <a:pt x="1296073" y="153173"/>
                  <a:pt x="1154953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4987467" y="4595208"/>
            <a:ext cx="1652587" cy="1737824"/>
          </a:xfrm>
          <a:custGeom>
            <a:avLst/>
            <a:gdLst>
              <a:gd name="connsiteX0" fmla="*/ 460496 w 1652587"/>
              <a:gd name="connsiteY0" fmla="*/ 997021 h 1737824"/>
              <a:gd name="connsiteX1" fmla="*/ 950702 w 1652587"/>
              <a:gd name="connsiteY1" fmla="*/ 1631995 h 1737824"/>
              <a:gd name="connsiteX2" fmla="*/ 1318356 w 1652587"/>
              <a:gd name="connsiteY2" fmla="*/ 1631995 h 1737824"/>
              <a:gd name="connsiteX3" fmla="*/ 1630305 w 1652587"/>
              <a:gd name="connsiteY3" fmla="*/ 1175259 h 1737824"/>
              <a:gd name="connsiteX4" fmla="*/ 1452048 w 1652587"/>
              <a:gd name="connsiteY4" fmla="*/ 997021 h 1737824"/>
              <a:gd name="connsiteX5" fmla="*/ 1095535 w 1652587"/>
              <a:gd name="connsiteY5" fmla="*/ 573705 h 1737824"/>
              <a:gd name="connsiteX6" fmla="*/ 594189 w 1652587"/>
              <a:gd name="connsiteY6" fmla="*/ 72409 h 1737824"/>
              <a:gd name="connsiteX7" fmla="*/ 404791 w 1652587"/>
              <a:gd name="connsiteY7" fmla="*/ 139249 h 1737824"/>
              <a:gd name="connsiteX8" fmla="*/ 14855 w 1652587"/>
              <a:gd name="connsiteY8" fmla="*/ 595985 h 1737824"/>
              <a:gd name="connsiteX9" fmla="*/ 315663 w 1652587"/>
              <a:gd name="connsiteY9" fmla="*/ 919042 h 1737824"/>
              <a:gd name="connsiteX10" fmla="*/ 460496 w 1652587"/>
              <a:gd name="connsiteY10" fmla="*/ 997021 h 17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2587" h="1737824">
                <a:moveTo>
                  <a:pt x="460496" y="997021"/>
                </a:moveTo>
                <a:cubicBezTo>
                  <a:pt x="566336" y="1115847"/>
                  <a:pt x="807725" y="1526166"/>
                  <a:pt x="950702" y="1631995"/>
                </a:cubicBezTo>
                <a:cubicBezTo>
                  <a:pt x="1093679" y="1737824"/>
                  <a:pt x="1205089" y="1708118"/>
                  <a:pt x="1318356" y="1631995"/>
                </a:cubicBezTo>
                <a:cubicBezTo>
                  <a:pt x="1431623" y="1555872"/>
                  <a:pt x="1608023" y="1281088"/>
                  <a:pt x="1630305" y="1175259"/>
                </a:cubicBezTo>
                <a:cubicBezTo>
                  <a:pt x="1652587" y="1069430"/>
                  <a:pt x="1541176" y="1097280"/>
                  <a:pt x="1452048" y="997021"/>
                </a:cubicBezTo>
                <a:cubicBezTo>
                  <a:pt x="1362920" y="896762"/>
                  <a:pt x="1238512" y="727807"/>
                  <a:pt x="1095535" y="573705"/>
                </a:cubicBezTo>
                <a:cubicBezTo>
                  <a:pt x="952558" y="419603"/>
                  <a:pt x="709313" y="144818"/>
                  <a:pt x="594189" y="72409"/>
                </a:cubicBezTo>
                <a:cubicBezTo>
                  <a:pt x="479065" y="0"/>
                  <a:pt x="501347" y="51986"/>
                  <a:pt x="404791" y="139249"/>
                </a:cubicBezTo>
                <a:cubicBezTo>
                  <a:pt x="308235" y="226512"/>
                  <a:pt x="29710" y="466020"/>
                  <a:pt x="14855" y="595985"/>
                </a:cubicBezTo>
                <a:cubicBezTo>
                  <a:pt x="0" y="725950"/>
                  <a:pt x="239533" y="846633"/>
                  <a:pt x="315663" y="919042"/>
                </a:cubicBezTo>
                <a:cubicBezTo>
                  <a:pt x="391793" y="991451"/>
                  <a:pt x="354656" y="878196"/>
                  <a:pt x="460496" y="997021"/>
                </a:cubicBezTo>
                <a:close/>
              </a:path>
            </a:pathLst>
          </a:cu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022562" y="3568481"/>
            <a:ext cx="1518894" cy="1054577"/>
          </a:xfrm>
          <a:custGeom>
            <a:avLst/>
            <a:gdLst>
              <a:gd name="connsiteX0" fmla="*/ 196825 w 1518894"/>
              <a:gd name="connsiteY0" fmla="*/ 920898 h 1054577"/>
              <a:gd name="connsiteX1" fmla="*/ 1344351 w 1518894"/>
              <a:gd name="connsiteY1" fmla="*/ 920898 h 1054577"/>
              <a:gd name="connsiteX2" fmla="*/ 1244082 w 1518894"/>
              <a:gd name="connsiteY2" fmla="*/ 118825 h 1054577"/>
              <a:gd name="connsiteX3" fmla="*/ 453069 w 1518894"/>
              <a:gd name="connsiteY3" fmla="*/ 207945 h 1054577"/>
              <a:gd name="connsiteX4" fmla="*/ 174543 w 1518894"/>
              <a:gd name="connsiteY4" fmla="*/ 274784 h 1054577"/>
              <a:gd name="connsiteX5" fmla="*/ 163402 w 1518894"/>
              <a:gd name="connsiteY5" fmla="*/ 842919 h 1054577"/>
              <a:gd name="connsiteX6" fmla="*/ 196825 w 1518894"/>
              <a:gd name="connsiteY6" fmla="*/ 920898 h 105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8894" h="1054577">
                <a:moveTo>
                  <a:pt x="196825" y="920898"/>
                </a:moveTo>
                <a:cubicBezTo>
                  <a:pt x="393650" y="933895"/>
                  <a:pt x="1169808" y="1054577"/>
                  <a:pt x="1344351" y="920898"/>
                </a:cubicBezTo>
                <a:cubicBezTo>
                  <a:pt x="1518894" y="787219"/>
                  <a:pt x="1392629" y="237650"/>
                  <a:pt x="1244082" y="118825"/>
                </a:cubicBezTo>
                <a:cubicBezTo>
                  <a:pt x="1095535" y="0"/>
                  <a:pt x="631325" y="181952"/>
                  <a:pt x="453069" y="207945"/>
                </a:cubicBezTo>
                <a:cubicBezTo>
                  <a:pt x="274813" y="233938"/>
                  <a:pt x="222821" y="168955"/>
                  <a:pt x="174543" y="274784"/>
                </a:cubicBezTo>
                <a:cubicBezTo>
                  <a:pt x="126265" y="380613"/>
                  <a:pt x="163402" y="731520"/>
                  <a:pt x="163402" y="842919"/>
                </a:cubicBezTo>
                <a:cubicBezTo>
                  <a:pt x="163402" y="954318"/>
                  <a:pt x="0" y="907901"/>
                  <a:pt x="196825" y="920898"/>
                </a:cubicBezTo>
                <a:close/>
              </a:path>
            </a:pathLst>
          </a:cu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010400" y="4431823"/>
            <a:ext cx="1518894" cy="1054577"/>
          </a:xfrm>
          <a:custGeom>
            <a:avLst/>
            <a:gdLst>
              <a:gd name="connsiteX0" fmla="*/ 196825 w 1518894"/>
              <a:gd name="connsiteY0" fmla="*/ 920898 h 1054577"/>
              <a:gd name="connsiteX1" fmla="*/ 1344351 w 1518894"/>
              <a:gd name="connsiteY1" fmla="*/ 920898 h 1054577"/>
              <a:gd name="connsiteX2" fmla="*/ 1244082 w 1518894"/>
              <a:gd name="connsiteY2" fmla="*/ 118825 h 1054577"/>
              <a:gd name="connsiteX3" fmla="*/ 453069 w 1518894"/>
              <a:gd name="connsiteY3" fmla="*/ 207945 h 1054577"/>
              <a:gd name="connsiteX4" fmla="*/ 174543 w 1518894"/>
              <a:gd name="connsiteY4" fmla="*/ 274784 h 1054577"/>
              <a:gd name="connsiteX5" fmla="*/ 163402 w 1518894"/>
              <a:gd name="connsiteY5" fmla="*/ 842919 h 1054577"/>
              <a:gd name="connsiteX6" fmla="*/ 196825 w 1518894"/>
              <a:gd name="connsiteY6" fmla="*/ 920898 h 105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8894" h="1054577">
                <a:moveTo>
                  <a:pt x="196825" y="920898"/>
                </a:moveTo>
                <a:cubicBezTo>
                  <a:pt x="393650" y="933895"/>
                  <a:pt x="1169808" y="1054577"/>
                  <a:pt x="1344351" y="920898"/>
                </a:cubicBezTo>
                <a:cubicBezTo>
                  <a:pt x="1518894" y="787219"/>
                  <a:pt x="1392629" y="237650"/>
                  <a:pt x="1244082" y="118825"/>
                </a:cubicBezTo>
                <a:cubicBezTo>
                  <a:pt x="1095535" y="0"/>
                  <a:pt x="631325" y="181952"/>
                  <a:pt x="453069" y="207945"/>
                </a:cubicBezTo>
                <a:cubicBezTo>
                  <a:pt x="274813" y="233938"/>
                  <a:pt x="222821" y="168955"/>
                  <a:pt x="174543" y="274784"/>
                </a:cubicBezTo>
                <a:cubicBezTo>
                  <a:pt x="126265" y="380613"/>
                  <a:pt x="163402" y="731520"/>
                  <a:pt x="163402" y="842919"/>
                </a:cubicBezTo>
                <a:cubicBezTo>
                  <a:pt x="163402" y="954318"/>
                  <a:pt x="0" y="907901"/>
                  <a:pt x="196825" y="920898"/>
                </a:cubicBezTo>
                <a:close/>
              </a:path>
            </a:pathLst>
          </a:cu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6939306" y="5334000"/>
            <a:ext cx="1518894" cy="1054577"/>
          </a:xfrm>
          <a:custGeom>
            <a:avLst/>
            <a:gdLst>
              <a:gd name="connsiteX0" fmla="*/ 196825 w 1518894"/>
              <a:gd name="connsiteY0" fmla="*/ 920898 h 1054577"/>
              <a:gd name="connsiteX1" fmla="*/ 1344351 w 1518894"/>
              <a:gd name="connsiteY1" fmla="*/ 920898 h 1054577"/>
              <a:gd name="connsiteX2" fmla="*/ 1244082 w 1518894"/>
              <a:gd name="connsiteY2" fmla="*/ 118825 h 1054577"/>
              <a:gd name="connsiteX3" fmla="*/ 453069 w 1518894"/>
              <a:gd name="connsiteY3" fmla="*/ 207945 h 1054577"/>
              <a:gd name="connsiteX4" fmla="*/ 174543 w 1518894"/>
              <a:gd name="connsiteY4" fmla="*/ 274784 h 1054577"/>
              <a:gd name="connsiteX5" fmla="*/ 163402 w 1518894"/>
              <a:gd name="connsiteY5" fmla="*/ 842919 h 1054577"/>
              <a:gd name="connsiteX6" fmla="*/ 196825 w 1518894"/>
              <a:gd name="connsiteY6" fmla="*/ 920898 h 1054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18894" h="1054577">
                <a:moveTo>
                  <a:pt x="196825" y="920898"/>
                </a:moveTo>
                <a:cubicBezTo>
                  <a:pt x="393650" y="933895"/>
                  <a:pt x="1169808" y="1054577"/>
                  <a:pt x="1344351" y="920898"/>
                </a:cubicBezTo>
                <a:cubicBezTo>
                  <a:pt x="1518894" y="787219"/>
                  <a:pt x="1392629" y="237650"/>
                  <a:pt x="1244082" y="118825"/>
                </a:cubicBezTo>
                <a:cubicBezTo>
                  <a:pt x="1095535" y="0"/>
                  <a:pt x="631325" y="181952"/>
                  <a:pt x="453069" y="207945"/>
                </a:cubicBezTo>
                <a:cubicBezTo>
                  <a:pt x="274813" y="233938"/>
                  <a:pt x="222821" y="168955"/>
                  <a:pt x="174543" y="274784"/>
                </a:cubicBezTo>
                <a:cubicBezTo>
                  <a:pt x="126265" y="380613"/>
                  <a:pt x="163402" y="731520"/>
                  <a:pt x="163402" y="842919"/>
                </a:cubicBezTo>
                <a:cubicBezTo>
                  <a:pt x="163402" y="954318"/>
                  <a:pt x="0" y="907901"/>
                  <a:pt x="196825" y="920898"/>
                </a:cubicBezTo>
                <a:close/>
              </a:path>
            </a:pathLst>
          </a:cu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6" name="Picture 5" descr="coke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0" y="1295400"/>
            <a:ext cx="8506592" cy="3176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If we have a set of contraction mappings that defines a collage, the collage theorem guarantees that we can generate an attractor that is almost as close to the original set as the collage.   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Find a set of contraction mappings such that the collage of the given set under the transformations is near to the given set.</a:t>
            </a:r>
            <a:r>
              <a:rPr lang="en-US" sz="2800" b="1" dirty="0" smtClean="0"/>
              <a:t>	</a:t>
            </a:r>
          </a:p>
          <a:p>
            <a:pPr>
              <a:buNone/>
            </a:pPr>
            <a:r>
              <a:rPr lang="en-US" sz="2800" b="1" dirty="0" smtClean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4000" dirty="0" smtClean="0"/>
              <a:t>The Inverse Problem </a:t>
            </a:r>
            <a:r>
              <a:rPr lang="en-US" sz="2400" dirty="0" smtClean="0"/>
              <a:t>(Compression)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799" y="1524000"/>
            <a:ext cx="8609013" cy="5029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Think of a digital image (n x n) as a set of pixels.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In digital imaging, a pixel is the smallest element of a picture with only one specific color intensity.</a:t>
            </a:r>
            <a:br>
              <a:rPr lang="en-US" sz="2400" dirty="0" smtClean="0"/>
            </a:br>
            <a:r>
              <a:rPr lang="en-US" sz="2400" dirty="0" smtClean="0"/>
              <a:t> </a:t>
            </a:r>
          </a:p>
          <a:p>
            <a:r>
              <a:rPr lang="en-US" sz="2400" dirty="0" smtClean="0"/>
              <a:t>Grey scale image is a set of pixels with intensity values between 0(black) and 255(white).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HOW TO FIND CONTRACTION MAPPINGS?</a:t>
            </a:r>
            <a:endParaRPr lang="en-US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1752600"/>
            <a:ext cx="4166394" cy="451372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image does not appear to contain affine transformations of itself.</a:t>
            </a:r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Natural Images are not exactly self-similar.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Different sort of </a:t>
            </a:r>
            <a:br>
              <a:rPr lang="en-US" sz="2400" dirty="0" smtClean="0"/>
            </a:br>
            <a:r>
              <a:rPr lang="en-US" sz="2400" dirty="0" smtClean="0"/>
              <a:t>self-similarity.</a:t>
            </a:r>
          </a:p>
        </p:txBody>
      </p:sp>
      <p:pic>
        <p:nvPicPr>
          <p:cNvPr id="5" name="Content Placeholder 3" descr="Lena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94" y="1752600"/>
            <a:ext cx="4444206" cy="4444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HOW TO FIND CONTRACTION MAPPINGS?</a:t>
            </a:r>
            <a:endParaRPr lang="en-US" sz="2800" dirty="0"/>
          </a:p>
        </p:txBody>
      </p:sp>
      <p:pic>
        <p:nvPicPr>
          <p:cNvPr id="7" name="Picture 6" descr="Lena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194" y="1752600"/>
            <a:ext cx="4444206" cy="444420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1752600"/>
            <a:ext cx="4166394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Some parts are made of smaller copies of other parts.</a:t>
            </a:r>
          </a:p>
          <a:p>
            <a:r>
              <a:rPr dirty="0" smtClean="0"/>
              <a:t>Note on the right, the small square is similar to the larger square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can find a contraction mapping that map the larger image to the smaller one.</a:t>
            </a:r>
          </a:p>
          <a:p>
            <a:r>
              <a:rPr lang="en-US" dirty="0" smtClean="0"/>
              <a:t>Image we encode using this scheme will not be an identical copy but an approximation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endParaRPr lang="en-US" sz="3600" b="1" dirty="0" smtClean="0"/>
          </a:p>
          <a:p>
            <a:endParaRPr lang="en-US" sz="36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3600" b="1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</a:t>
            </a:r>
          </a:p>
          <a:p>
            <a:r>
              <a:rPr lang="en-US" sz="3600" b="1" strike="sngStrike" dirty="0" smtClean="0">
                <a:solidFill>
                  <a:schemeClr val="bg1">
                    <a:lumMod val="50000"/>
                  </a:schemeClr>
                </a:solidFill>
              </a:rPr>
              <a:t>Mathematical Background</a:t>
            </a:r>
          </a:p>
          <a:p>
            <a:r>
              <a:rPr lang="en-US" sz="3600" b="1" dirty="0" smtClean="0">
                <a:solidFill>
                  <a:schemeClr val="tx1"/>
                </a:solidFill>
              </a:rPr>
              <a:t>2D Fractal Image Compression</a:t>
            </a:r>
          </a:p>
          <a:p>
            <a:r>
              <a:rPr lang="en-US" sz="3600" b="1" dirty="0" smtClean="0"/>
              <a:t>3D Fractal Image Compression</a:t>
            </a:r>
          </a:p>
          <a:p>
            <a:endParaRPr lang="en-US" sz="36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i="1" dirty="0" smtClean="0"/>
              <a:t> </a:t>
            </a:r>
          </a:p>
          <a:p>
            <a:endParaRPr lang="en-US" sz="2400" dirty="0" smtClean="0"/>
          </a:p>
          <a:p>
            <a:r>
              <a:rPr lang="en-US" sz="2400" dirty="0" smtClean="0"/>
              <a:t>The Idea here is to partition the image into a </a:t>
            </a:r>
            <a:br>
              <a:rPr lang="en-US" sz="2400" dirty="0" smtClean="0"/>
            </a:br>
            <a:r>
              <a:rPr lang="en-US" sz="2400" dirty="0" smtClean="0"/>
              <a:t>grid such that the dimension of each partition is (</a:t>
            </a:r>
            <a:r>
              <a:rPr lang="en-US" sz="2400" dirty="0" err="1" smtClean="0"/>
              <a:t>x</a:t>
            </a:r>
            <a:r>
              <a:rPr lang="en-US" sz="2400" dirty="0" smtClean="0"/>
              <a:t> * </a:t>
            </a:r>
            <a:r>
              <a:rPr lang="en-US" sz="2400" dirty="0" err="1" smtClean="0"/>
              <a:t>x</a:t>
            </a:r>
            <a:r>
              <a:rPr lang="en-US" sz="2400" dirty="0" smtClean="0"/>
              <a:t>).</a:t>
            </a:r>
          </a:p>
          <a:p>
            <a:r>
              <a:rPr lang="en-US" sz="2400" dirty="0" err="1" smtClean="0"/>
              <a:t>x</a:t>
            </a:r>
            <a:r>
              <a:rPr lang="en-US" sz="2400" dirty="0" smtClean="0"/>
              <a:t> is the parameter to control the quality of the attractor. </a:t>
            </a:r>
          </a:p>
          <a:p>
            <a:r>
              <a:rPr lang="en-US" sz="2400" dirty="0" smtClean="0"/>
              <a:t>Smaller dimension of the </a:t>
            </a:r>
            <a:br>
              <a:rPr lang="en-US" sz="2400" dirty="0" smtClean="0"/>
            </a:br>
            <a:r>
              <a:rPr lang="en-US" sz="2400" dirty="0" smtClean="0"/>
              <a:t>domain block results in a </a:t>
            </a:r>
            <a:br>
              <a:rPr lang="en-US" sz="2400" dirty="0" smtClean="0"/>
            </a:br>
            <a:r>
              <a:rPr lang="en-US" sz="2400" dirty="0" smtClean="0"/>
              <a:t>better approximation of the </a:t>
            </a:r>
            <a:br>
              <a:rPr lang="en-US" sz="2400" dirty="0" smtClean="0"/>
            </a:br>
            <a:r>
              <a:rPr lang="en-US" sz="2400" dirty="0" smtClean="0"/>
              <a:t>domain.</a:t>
            </a: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Picture 3" descr="peppers_gri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3327400"/>
            <a:ext cx="3238500" cy="32258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2D Fractal Image Compression Algorithm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6488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y</a:t>
            </a:r>
            <a:r>
              <a:rPr lang="en-US" dirty="0" smtClean="0"/>
              <a:t> * </a:t>
            </a:r>
            <a:r>
              <a:rPr lang="en-US" dirty="0" err="1" smtClean="0"/>
              <a:t>y</a:t>
            </a:r>
            <a:r>
              <a:rPr lang="en-US" dirty="0" smtClean="0"/>
              <a:t>) image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2D Fractal Image Compression Algorithm</a:t>
            </a:r>
            <a:endParaRPr lang="en-US" sz="2800" dirty="0"/>
          </a:p>
        </p:txBody>
      </p:sp>
      <p:pic>
        <p:nvPicPr>
          <p:cNvPr id="6" name="Content Placeholder 5" descr="peppers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400" y="2170668"/>
            <a:ext cx="3251200" cy="3251200"/>
          </a:xfrm>
        </p:spPr>
      </p:pic>
      <p:pic>
        <p:nvPicPr>
          <p:cNvPr id="7" name="Picture 6" descr="peppers1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2184400"/>
            <a:ext cx="1625600" cy="1625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" y="542186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 (256 * 256)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08800" y="3810000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Reduced</a:t>
            </a:r>
            <a:br>
              <a:rPr lang="en-US" dirty="0" smtClean="0"/>
            </a:br>
            <a:r>
              <a:rPr lang="en-US" dirty="0" smtClean="0"/>
              <a:t>(128 * 128)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8600" y="3625334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DOMAIN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48300" y="1600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RANGE</a:t>
            </a:r>
            <a:endParaRPr lang="en-US" sz="2000" b="1" dirty="0"/>
          </a:p>
        </p:txBody>
      </p:sp>
      <p:sp>
        <p:nvSpPr>
          <p:cNvPr id="17" name="Bent-Up Arrow 16"/>
          <p:cNvSpPr/>
          <p:nvPr/>
        </p:nvSpPr>
        <p:spPr>
          <a:xfrm rot="5400000">
            <a:off x="6019800" y="1969532"/>
            <a:ext cx="723900" cy="773668"/>
          </a:xfrm>
          <a:prstGeom prst="bentUpArrow">
            <a:avLst>
              <a:gd name="adj1" fmla="val 14474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Bent-Up Arrow 17"/>
          <p:cNvSpPr/>
          <p:nvPr/>
        </p:nvSpPr>
        <p:spPr>
          <a:xfrm rot="16200000" flipH="1">
            <a:off x="4214515" y="3980080"/>
            <a:ext cx="703302" cy="773668"/>
          </a:xfrm>
          <a:prstGeom prst="bentUpArrow">
            <a:avLst>
              <a:gd name="adj1" fmla="val 14474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45200" y="4960203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Range is half the size of the domain.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Self-similarity</a:t>
            </a:r>
            <a:endParaRPr lang="en-US" sz="40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5105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 self-similar shape is exactly or </a:t>
            </a:r>
          </a:p>
          <a:p>
            <a:pPr>
              <a:buNone/>
            </a:pPr>
            <a:r>
              <a:rPr lang="en-US" sz="2800" dirty="0" smtClean="0"/>
              <a:t>	approximately similar to	a part of itself.</a:t>
            </a:r>
          </a:p>
          <a:p>
            <a:pPr>
              <a:buNone/>
            </a:pPr>
            <a:endParaRPr lang="en-US" dirty="0" smtClean="0"/>
          </a:p>
          <a:p>
            <a:r>
              <a:rPr lang="en-US" sz="2800" dirty="0" smtClean="0"/>
              <a:t>An important </a:t>
            </a:r>
          </a:p>
          <a:p>
            <a:pPr>
              <a:buNone/>
            </a:pPr>
            <a:r>
              <a:rPr lang="en-US" sz="2800" dirty="0" smtClean="0"/>
              <a:t>	property </a:t>
            </a:r>
          </a:p>
          <a:p>
            <a:pPr>
              <a:buNone/>
            </a:pPr>
            <a:r>
              <a:rPr lang="en-US" sz="2800" dirty="0" smtClean="0"/>
              <a:t>	of fractals.</a:t>
            </a:r>
          </a:p>
          <a:p>
            <a:endParaRPr lang="en-US" dirty="0" smtClean="0"/>
          </a:p>
        </p:txBody>
      </p:sp>
      <p:pic>
        <p:nvPicPr>
          <p:cNvPr id="5" name="Picture 4" descr="selfsimila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3505200"/>
            <a:ext cx="6096000" cy="3200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2D Fractal Image Compression Algorithm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5421868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 (256 * 256)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08800" y="3810000"/>
            <a:ext cx="162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Reduced</a:t>
            </a:r>
            <a:br>
              <a:rPr lang="en-US" dirty="0" smtClean="0"/>
            </a:br>
            <a:r>
              <a:rPr lang="en-US" dirty="0" smtClean="0"/>
              <a:t>(128 * 128)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38600" y="3625334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DOMAIN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448300" y="16002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RANGE</a:t>
            </a:r>
            <a:endParaRPr lang="en-US" sz="2000" b="1" dirty="0"/>
          </a:p>
        </p:txBody>
      </p:sp>
      <p:sp>
        <p:nvSpPr>
          <p:cNvPr id="17" name="Bent-Up Arrow 16"/>
          <p:cNvSpPr/>
          <p:nvPr/>
        </p:nvSpPr>
        <p:spPr>
          <a:xfrm rot="5400000">
            <a:off x="6019800" y="1969532"/>
            <a:ext cx="723900" cy="773668"/>
          </a:xfrm>
          <a:prstGeom prst="bentUpArrow">
            <a:avLst>
              <a:gd name="adj1" fmla="val 14474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Bent-Up Arrow 17"/>
          <p:cNvSpPr/>
          <p:nvPr/>
        </p:nvSpPr>
        <p:spPr>
          <a:xfrm rot="16200000" flipH="1">
            <a:off x="4214515" y="3980080"/>
            <a:ext cx="703302" cy="773668"/>
          </a:xfrm>
          <a:prstGeom prst="bentUpArrow">
            <a:avLst>
              <a:gd name="adj1" fmla="val 14474"/>
              <a:gd name="adj2" fmla="val 25000"/>
              <a:gd name="adj3" fmla="val 25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eppersDomainBlo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06" y="2170668"/>
            <a:ext cx="3250794" cy="3250794"/>
          </a:xfrm>
          <a:prstGeom prst="rect">
            <a:avLst/>
          </a:prstGeom>
        </p:spPr>
      </p:pic>
      <p:pic>
        <p:nvPicPr>
          <p:cNvPr id="15" name="Content Placeholder 14" descr="peppers128rangeblock.jp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34200" y="2184603"/>
            <a:ext cx="1625397" cy="1625397"/>
          </a:xfrm>
        </p:spPr>
      </p:pic>
      <p:sp>
        <p:nvSpPr>
          <p:cNvPr id="16" name="TextBox 15"/>
          <p:cNvSpPr txBox="1"/>
          <p:nvPr/>
        </p:nvSpPr>
        <p:spPr>
          <a:xfrm>
            <a:off x="6743700" y="1447800"/>
            <a:ext cx="2310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Range block (</a:t>
            </a:r>
            <a:r>
              <a:rPr lang="en-US" sz="1400" dirty="0" err="1" smtClean="0"/>
              <a:t>x</a:t>
            </a:r>
            <a:r>
              <a:rPr lang="en-US" sz="1400" dirty="0" smtClean="0"/>
              <a:t> * </a:t>
            </a:r>
            <a:r>
              <a:rPr lang="en-US" sz="1400" dirty="0" err="1" smtClean="0"/>
              <a:t>x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153418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Domain block (</a:t>
            </a:r>
            <a:r>
              <a:rPr lang="en-US" sz="1400" dirty="0" err="1" smtClean="0"/>
              <a:t>x</a:t>
            </a:r>
            <a:r>
              <a:rPr lang="en-US" sz="1400" dirty="0" smtClean="0"/>
              <a:t> * </a:t>
            </a:r>
            <a:r>
              <a:rPr lang="en-US" sz="1400" dirty="0" err="1" smtClean="0"/>
              <a:t>x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r>
              <a:rPr lang="en-US" sz="1400" dirty="0" smtClean="0"/>
              <a:t>(each non overlapping partition)</a:t>
            </a:r>
            <a:endParaRPr lang="en-US" sz="1400" dirty="0"/>
          </a:p>
        </p:txBody>
      </p:sp>
      <p:sp>
        <p:nvSpPr>
          <p:cNvPr id="22" name="Right Arrow 21"/>
          <p:cNvSpPr/>
          <p:nvPr/>
        </p:nvSpPr>
        <p:spPr>
          <a:xfrm rot="8742099">
            <a:off x="1115763" y="1936218"/>
            <a:ext cx="609600" cy="361890"/>
          </a:xfrm>
          <a:prstGeom prst="rightArrow">
            <a:avLst>
              <a:gd name="adj1" fmla="val 12990"/>
              <a:gd name="adj2" fmla="val 5814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7207045" y="1823170"/>
            <a:ext cx="507177" cy="290866"/>
          </a:xfrm>
          <a:prstGeom prst="rightArrow">
            <a:avLst>
              <a:gd name="adj1" fmla="val 31431"/>
              <a:gd name="adj2" fmla="val 786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909316" y="4800600"/>
            <a:ext cx="1650281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Range block has the same dimension as the domain block.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Iterate through each </a:t>
            </a:r>
            <a:r>
              <a:rPr lang="en-US" sz="2400" dirty="0" smtClean="0">
                <a:solidFill>
                  <a:srgbClr val="FF0000"/>
                </a:solidFill>
              </a:rPr>
              <a:t>non-overlapping </a:t>
            </a:r>
            <a:r>
              <a:rPr lang="en-US" sz="2400" dirty="0" smtClean="0"/>
              <a:t>domain block. </a:t>
            </a:r>
            <a:r>
              <a:rPr lang="en-US" sz="2400" i="1" dirty="0" smtClean="0"/>
              <a:t> </a:t>
            </a:r>
            <a:r>
              <a:rPr lang="en-US" sz="2400" b="1" dirty="0" smtClean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5" name="Picture 4" descr="peppersDomainBlo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603" y="1803603"/>
            <a:ext cx="3250794" cy="3250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Iterate through each </a:t>
            </a:r>
            <a:r>
              <a:rPr lang="en-US" sz="2400" dirty="0" smtClean="0">
                <a:solidFill>
                  <a:srgbClr val="FF0000"/>
                </a:solidFill>
              </a:rPr>
              <a:t>non-overlapping </a:t>
            </a:r>
            <a:r>
              <a:rPr lang="en-US" sz="2400" dirty="0" smtClean="0"/>
              <a:t>domain block. </a:t>
            </a:r>
            <a:r>
              <a:rPr lang="en-US" sz="2400" i="1" dirty="0" smtClean="0"/>
              <a:t> </a:t>
            </a:r>
            <a:r>
              <a:rPr lang="en-US" sz="2400" b="1" dirty="0" smtClean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4" name="Picture 3" descr="peppersdomain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603" y="1803603"/>
            <a:ext cx="3250794" cy="3250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Iterate through each </a:t>
            </a:r>
            <a:r>
              <a:rPr lang="en-US" sz="2400" dirty="0" smtClean="0">
                <a:solidFill>
                  <a:srgbClr val="FF0000"/>
                </a:solidFill>
              </a:rPr>
              <a:t>non-overlapping </a:t>
            </a:r>
            <a:r>
              <a:rPr lang="en-US" sz="2400" dirty="0" smtClean="0"/>
              <a:t>domain block. </a:t>
            </a:r>
            <a:r>
              <a:rPr lang="en-US" sz="2400" i="1" dirty="0" smtClean="0"/>
              <a:t> </a:t>
            </a:r>
            <a:r>
              <a:rPr lang="en-US" sz="2400" b="1" dirty="0" smtClean="0"/>
              <a:t> - </a:t>
            </a:r>
            <a:r>
              <a:rPr lang="en-US" dirty="0" smtClean="0"/>
              <a:t>Calculate the average </a:t>
            </a:r>
            <a:r>
              <a:rPr lang="en-US" dirty="0" err="1" smtClean="0"/>
              <a:t>greyscale</a:t>
            </a:r>
            <a:r>
              <a:rPr lang="en-US" dirty="0" smtClean="0"/>
              <a:t> intensity of all the pixels in the domain block.</a:t>
            </a:r>
            <a:br>
              <a:rPr lang="en-US" dirty="0" smtClean="0"/>
            </a:br>
            <a:endParaRPr lang="en-US" sz="2400" dirty="0"/>
          </a:p>
        </p:txBody>
      </p:sp>
      <p:pic>
        <p:nvPicPr>
          <p:cNvPr id="4" name="Picture 3" descr="peppersdomain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603" y="1803603"/>
            <a:ext cx="3250794" cy="3250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Then for each domain block iterate through  all possible </a:t>
            </a:r>
            <a:r>
              <a:rPr lang="en-US" sz="2400" dirty="0" smtClean="0">
                <a:solidFill>
                  <a:srgbClr val="FF0000"/>
                </a:solidFill>
              </a:rPr>
              <a:t>overlapping</a:t>
            </a:r>
            <a:r>
              <a:rPr lang="en-US" sz="2400" dirty="0" smtClean="0"/>
              <a:t> range blocks in the range.  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6" name="Picture 5" descr="peppers128rangeblo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01" y="2946603"/>
            <a:ext cx="1625397" cy="1625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Then for each domain block iterate through  all possible </a:t>
            </a:r>
            <a:r>
              <a:rPr lang="en-US" sz="2400" dirty="0" smtClean="0">
                <a:solidFill>
                  <a:srgbClr val="FF0000"/>
                </a:solidFill>
              </a:rPr>
              <a:t>overlapping</a:t>
            </a:r>
            <a:r>
              <a:rPr lang="en-US" sz="2400" dirty="0" smtClean="0"/>
              <a:t> range blocks in the range.  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3" name="Picture 2" descr="peppers128range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01" y="2946603"/>
            <a:ext cx="1625397" cy="1625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Then for each domain block iterate through  all possible </a:t>
            </a:r>
            <a:r>
              <a:rPr lang="en-US" sz="2400" dirty="0" smtClean="0">
                <a:solidFill>
                  <a:srgbClr val="FF0000"/>
                </a:solidFill>
              </a:rPr>
              <a:t>overlapping</a:t>
            </a:r>
            <a:r>
              <a:rPr lang="en-US" sz="2400" dirty="0" smtClean="0"/>
              <a:t> range blocks in the range.  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3" name="Picture 2" descr="peppers128rang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01" y="2946603"/>
            <a:ext cx="1625397" cy="1625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Then for each domain block iterate through  all possible </a:t>
            </a:r>
            <a:r>
              <a:rPr lang="en-US" sz="2400" dirty="0" smtClean="0">
                <a:solidFill>
                  <a:srgbClr val="FF0000"/>
                </a:solidFill>
              </a:rPr>
              <a:t>overlapping</a:t>
            </a:r>
            <a:r>
              <a:rPr lang="en-US" sz="2400" dirty="0" smtClean="0"/>
              <a:t> range blocks in the range.  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3" name="Picture 2" descr="peppers128range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01" y="2946603"/>
            <a:ext cx="1625397" cy="1625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Then for each domain block iterate through  all possible </a:t>
            </a:r>
            <a:r>
              <a:rPr lang="en-US" sz="2400" dirty="0" smtClean="0">
                <a:solidFill>
                  <a:srgbClr val="FF0000"/>
                </a:solidFill>
              </a:rPr>
              <a:t>overlapping</a:t>
            </a:r>
            <a:r>
              <a:rPr lang="en-US" sz="2400" dirty="0" smtClean="0"/>
              <a:t> range blocks in the range.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</a:t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3" name="Picture 2" descr="peppers128range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01" y="2946603"/>
            <a:ext cx="1625397" cy="1625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Then for each domain block iterate through  all possible </a:t>
            </a:r>
            <a:r>
              <a:rPr lang="en-US" sz="2400" dirty="0" smtClean="0">
                <a:solidFill>
                  <a:srgbClr val="FF0000"/>
                </a:solidFill>
              </a:rPr>
              <a:t>overlapping</a:t>
            </a:r>
            <a:r>
              <a:rPr lang="en-US" sz="2400" dirty="0" smtClean="0"/>
              <a:t> range blocks in the range.</a:t>
            </a:r>
          </a:p>
          <a:p>
            <a:r>
              <a:rPr lang="en-US" dirty="0" smtClean="0"/>
              <a:t>For each range block, calculate the average </a:t>
            </a:r>
            <a:r>
              <a:rPr lang="en-US" dirty="0" err="1" smtClean="0"/>
              <a:t>greyscale</a:t>
            </a:r>
            <a:r>
              <a:rPr lang="en-US" dirty="0" smtClean="0"/>
              <a:t> intensity.</a:t>
            </a:r>
          </a:p>
          <a:p>
            <a:r>
              <a:rPr lang="en-US" dirty="0" smtClean="0"/>
              <a:t>For each range block consider all possible symmetries.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3" name="Picture 2" descr="peppers128range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301" y="2946603"/>
            <a:ext cx="1625397" cy="1625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some more examples</a:t>
            </a:r>
            <a:endParaRPr lang="en-US" sz="4000" dirty="0"/>
          </a:p>
        </p:txBody>
      </p:sp>
      <p:pic>
        <p:nvPicPr>
          <p:cNvPr id="4" name="Content Placeholder 3" descr="Fractal_fern_explained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413" y="1371600"/>
            <a:ext cx="3546987" cy="4953000"/>
          </a:xfrm>
        </p:spPr>
      </p:pic>
      <p:pic>
        <p:nvPicPr>
          <p:cNvPr id="5" name="Picture 4" descr="SelfSimExCanto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5200" y="2057400"/>
            <a:ext cx="2667000" cy="2611437"/>
          </a:xfrm>
          <a:prstGeom prst="rect">
            <a:avLst/>
          </a:prstGeom>
        </p:spPr>
      </p:pic>
      <p:pic>
        <p:nvPicPr>
          <p:cNvPr id="6" name="Picture 5" descr="SelfSimExCantorc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2057400"/>
            <a:ext cx="2602177" cy="26114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6987" y="4876800"/>
            <a:ext cx="530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Cantor set fractal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6248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Fern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eppersDomainBloc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083206"/>
            <a:ext cx="3250794" cy="3250794"/>
          </a:xfrm>
          <a:prstGeom prst="rect">
            <a:avLst/>
          </a:prstGeom>
        </p:spPr>
      </p:pic>
      <p:pic>
        <p:nvPicPr>
          <p:cNvPr id="11" name="Picture 10" descr="peppers128rangeblock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2994" y="2083206"/>
            <a:ext cx="1625397" cy="1625397"/>
          </a:xfrm>
          <a:prstGeom prst="rect">
            <a:avLst/>
          </a:prstGeom>
        </p:spPr>
      </p:pic>
      <p:pic>
        <p:nvPicPr>
          <p:cNvPr id="5" name="Picture 4" descr="peppersDB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078" y="1166617"/>
            <a:ext cx="774603" cy="787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2939" y="228600"/>
            <a:ext cx="214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Domain block (</a:t>
            </a:r>
            <a:r>
              <a:rPr lang="en-US" sz="1400" dirty="0" err="1" smtClean="0"/>
              <a:t>x</a:t>
            </a:r>
            <a:r>
              <a:rPr lang="en-US" sz="1400" dirty="0" smtClean="0"/>
              <a:t> * </a:t>
            </a:r>
            <a:r>
              <a:rPr lang="en-US" sz="1400" dirty="0" err="1" smtClean="0"/>
              <a:t>x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1759263" y="692524"/>
            <a:ext cx="469708" cy="278843"/>
          </a:xfrm>
          <a:prstGeom prst="rightArrow">
            <a:avLst>
              <a:gd name="adj1" fmla="val 14028"/>
              <a:gd name="adj2" fmla="val 609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68997" y="228600"/>
            <a:ext cx="214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Range block (</a:t>
            </a:r>
            <a:r>
              <a:rPr lang="en-US" sz="1400" dirty="0" err="1" smtClean="0"/>
              <a:t>x</a:t>
            </a:r>
            <a:r>
              <a:rPr lang="en-US" sz="1400" dirty="0" smtClean="0"/>
              <a:t> * </a:t>
            </a:r>
            <a:r>
              <a:rPr lang="en-US" sz="1400" dirty="0" err="1" smtClean="0"/>
              <a:t>x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Right Arrow 11"/>
          <p:cNvSpPr/>
          <p:nvPr/>
        </p:nvSpPr>
        <p:spPr>
          <a:xfrm rot="5400000">
            <a:off x="5785321" y="692524"/>
            <a:ext cx="469708" cy="278843"/>
          </a:xfrm>
          <a:prstGeom prst="rightArrow">
            <a:avLst>
              <a:gd name="adj1" fmla="val 14028"/>
              <a:gd name="adj2" fmla="val 609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rb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498" y="1166617"/>
            <a:ext cx="787302" cy="787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endParaRPr lang="en-US" sz="2400" i="1" dirty="0" smtClean="0"/>
          </a:p>
          <a:p>
            <a:endParaRPr lang="en-US" sz="2400" i="1" dirty="0" smtClean="0"/>
          </a:p>
          <a:p>
            <a:endParaRPr lang="en-US" sz="2400" i="1" dirty="0" smtClean="0"/>
          </a:p>
          <a:p>
            <a:endParaRPr lang="en-US" sz="2400" i="1" dirty="0" smtClean="0"/>
          </a:p>
          <a:p>
            <a:endParaRPr lang="en-US" sz="2400" i="1" dirty="0" smtClean="0"/>
          </a:p>
          <a:p>
            <a:r>
              <a:rPr lang="en-US" dirty="0" smtClean="0"/>
              <a:t>For each possible symmetry of the range block, calculate the Hausdorff distance between the domain and the range block.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Hausdorff distance in this case is the sum of the squares of the differences between the color intensities of corresponding pixels of the domain and range block.  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peppersD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39" y="1471417"/>
            <a:ext cx="774603" cy="7873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533400"/>
            <a:ext cx="214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Domain block (</a:t>
            </a:r>
            <a:r>
              <a:rPr lang="en-US" sz="1400" dirty="0" err="1" smtClean="0"/>
              <a:t>x</a:t>
            </a:r>
            <a:r>
              <a:rPr lang="en-US" sz="1400" dirty="0" smtClean="0"/>
              <a:t> * </a:t>
            </a:r>
            <a:r>
              <a:rPr lang="en-US" sz="1400" dirty="0" err="1" smtClean="0"/>
              <a:t>x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5" name="Right Arrow 4"/>
          <p:cNvSpPr/>
          <p:nvPr/>
        </p:nvSpPr>
        <p:spPr>
          <a:xfrm rot="5400000">
            <a:off x="1302124" y="997324"/>
            <a:ext cx="469708" cy="278843"/>
          </a:xfrm>
          <a:prstGeom prst="rightArrow">
            <a:avLst>
              <a:gd name="adj1" fmla="val 14028"/>
              <a:gd name="adj2" fmla="val 609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rb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047" y="1471416"/>
            <a:ext cx="787302" cy="787302"/>
          </a:xfrm>
          <a:prstGeom prst="rect">
            <a:avLst/>
          </a:prstGeom>
        </p:spPr>
      </p:pic>
      <p:pic>
        <p:nvPicPr>
          <p:cNvPr id="7" name="Picture 6" descr="rb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98" y="1471416"/>
            <a:ext cx="787302" cy="787302"/>
          </a:xfrm>
          <a:prstGeom prst="rect">
            <a:avLst/>
          </a:prstGeom>
        </p:spPr>
      </p:pic>
      <p:pic>
        <p:nvPicPr>
          <p:cNvPr id="8" name="Picture 7" descr="rb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2498" y="1471416"/>
            <a:ext cx="787302" cy="787302"/>
          </a:xfrm>
          <a:prstGeom prst="rect">
            <a:avLst/>
          </a:prstGeom>
        </p:spPr>
      </p:pic>
      <p:pic>
        <p:nvPicPr>
          <p:cNvPr id="9" name="Picture 8" descr="rb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898" y="1471417"/>
            <a:ext cx="787302" cy="787302"/>
          </a:xfrm>
          <a:prstGeom prst="rect">
            <a:avLst/>
          </a:prstGeom>
        </p:spPr>
      </p:pic>
      <p:pic>
        <p:nvPicPr>
          <p:cNvPr id="10" name="Picture 9" descr="rb5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1047" y="2413098"/>
            <a:ext cx="787302" cy="787302"/>
          </a:xfrm>
          <a:prstGeom prst="rect">
            <a:avLst/>
          </a:prstGeom>
        </p:spPr>
      </p:pic>
      <p:pic>
        <p:nvPicPr>
          <p:cNvPr id="11" name="Picture 10" descr="rb6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8098" y="2413098"/>
            <a:ext cx="787302" cy="787302"/>
          </a:xfrm>
          <a:prstGeom prst="rect">
            <a:avLst/>
          </a:prstGeom>
        </p:spPr>
      </p:pic>
      <p:pic>
        <p:nvPicPr>
          <p:cNvPr id="12" name="Picture 11" descr="rb7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2498" y="2413098"/>
            <a:ext cx="787302" cy="787302"/>
          </a:xfrm>
          <a:prstGeom prst="rect">
            <a:avLst/>
          </a:prstGeom>
        </p:spPr>
      </p:pic>
      <p:pic>
        <p:nvPicPr>
          <p:cNvPr id="13" name="Picture 12" descr="rb8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6898" y="2413098"/>
            <a:ext cx="787302" cy="7873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91047" y="685800"/>
            <a:ext cx="354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8 possible symmetries of range block.</a:t>
            </a:r>
            <a:endParaRPr lang="en-US" sz="1400" dirty="0"/>
          </a:p>
        </p:txBody>
      </p:sp>
      <p:sp>
        <p:nvSpPr>
          <p:cNvPr id="15" name="Right Arrow 14"/>
          <p:cNvSpPr/>
          <p:nvPr/>
        </p:nvSpPr>
        <p:spPr>
          <a:xfrm rot="5400000">
            <a:off x="4594447" y="1045794"/>
            <a:ext cx="459541" cy="272807"/>
          </a:xfrm>
          <a:prstGeom prst="rightArrow">
            <a:avLst>
              <a:gd name="adj1" fmla="val 14028"/>
              <a:gd name="adj2" fmla="val 6090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162800" y="1411968"/>
            <a:ext cx="175101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Symmetries obtained using a combination of reflection and rotation.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dirty="0" smtClean="0"/>
              <a:t>Hausdorff distance between two images.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img02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568" y="914400"/>
            <a:ext cx="5388864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Pick the symmetry that has the least Hausdorff distance from the domain block.</a:t>
            </a:r>
          </a:p>
          <a:p>
            <a:r>
              <a:rPr lang="en-US" sz="2400" dirty="0" smtClean="0"/>
              <a:t>Record the </a:t>
            </a:r>
            <a:r>
              <a:rPr lang="en-US" sz="2400" dirty="0" err="1" smtClean="0"/>
              <a:t>x</a:t>
            </a:r>
            <a:r>
              <a:rPr lang="en-US" sz="2400" dirty="0" smtClean="0"/>
              <a:t>, </a:t>
            </a:r>
            <a:r>
              <a:rPr lang="en-US" sz="2400" dirty="0" err="1" smtClean="0"/>
              <a:t>y</a:t>
            </a:r>
            <a:r>
              <a:rPr lang="en-US" sz="2400" dirty="0" smtClean="0"/>
              <a:t> location, symmetry used, and the intensity shift of the range block which constitutes the affine map required to generate the domain block from the range block.</a:t>
            </a:r>
          </a:p>
          <a:p>
            <a:r>
              <a:rPr lang="en-US" sz="2400" dirty="0" smtClean="0"/>
              <a:t>The intensity shift between the domain and range block is the difference between their average color intensities.</a:t>
            </a:r>
          </a:p>
          <a:p>
            <a:r>
              <a:rPr lang="en-US" sz="2400" dirty="0" smtClean="0"/>
              <a:t>Write the affine transformation to a text file.</a:t>
            </a:r>
          </a:p>
          <a:p>
            <a:r>
              <a:rPr lang="en-US" sz="2400" dirty="0" smtClean="0"/>
              <a:t>Now pick the next domain block and continue the process.   </a:t>
            </a:r>
            <a:r>
              <a:rPr lang="en-US" sz="2400" i="1" dirty="0" smtClean="0"/>
              <a:t> </a:t>
            </a:r>
            <a:r>
              <a:rPr lang="en-US" sz="2400" b="1" dirty="0" smtClean="0"/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1066800"/>
            <a:ext cx="3200400" cy="5486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We get a Fractal Code File with a number of affine transformation maps….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256 	4 </a:t>
            </a:r>
            <a:br>
              <a:rPr lang="en-US" sz="2400" dirty="0" smtClean="0"/>
            </a:br>
            <a:r>
              <a:rPr lang="en-US" sz="2400" dirty="0" smtClean="0"/>
              <a:t>8 	12 	4 	44</a:t>
            </a:r>
            <a:br>
              <a:rPr lang="en-US" sz="2400" dirty="0" smtClean="0"/>
            </a:br>
            <a:r>
              <a:rPr lang="en-US" sz="2400" dirty="0" smtClean="0"/>
              <a:t>21 	12 	0 	23</a:t>
            </a:r>
            <a:br>
              <a:rPr lang="en-US" sz="2400" dirty="0" smtClean="0"/>
            </a:br>
            <a:r>
              <a:rPr lang="en-US" sz="2400" dirty="0" smtClean="0"/>
              <a:t>15 	1 	2 	30</a:t>
            </a:r>
            <a:br>
              <a:rPr lang="en-US" sz="2400" dirty="0" smtClean="0"/>
            </a:br>
            <a:r>
              <a:rPr lang="en-US" sz="2400" dirty="0" smtClean="0"/>
              <a:t>34 	23 	4 	23</a:t>
            </a:r>
            <a:br>
              <a:rPr lang="en-US" sz="2400" dirty="0" smtClean="0"/>
            </a:br>
            <a:r>
              <a:rPr lang="en-US" sz="2400" dirty="0" smtClean="0"/>
              <a:t>19 	56 	2 	51</a:t>
            </a:r>
            <a:br>
              <a:rPr lang="en-US" sz="2400" dirty="0" smtClean="0"/>
            </a:br>
            <a:r>
              <a:rPr lang="en-US" sz="2400" dirty="0" smtClean="0"/>
              <a:t>49 	37 	4 	40</a:t>
            </a:r>
            <a:br>
              <a:rPr lang="en-US" sz="2400" dirty="0" smtClean="0"/>
            </a:br>
            <a:r>
              <a:rPr lang="en-US" sz="2400" dirty="0" smtClean="0"/>
              <a:t>29 	54 	0 	104</a:t>
            </a:r>
            <a:br>
              <a:rPr lang="en-US" sz="2400" dirty="0" smtClean="0"/>
            </a:br>
            <a:r>
              <a:rPr lang="en-US" sz="2400" dirty="0" smtClean="0"/>
              <a:t>50 	25 	2 	25</a:t>
            </a:r>
            <a:br>
              <a:rPr lang="en-US" sz="2400" dirty="0" smtClean="0"/>
            </a:br>
            <a:r>
              <a:rPr lang="en-US" sz="2400" dirty="0" smtClean="0"/>
              <a:t>49 	0 	0 	40</a:t>
            </a:r>
            <a:br>
              <a:rPr lang="en-US" sz="2400" dirty="0" smtClean="0"/>
            </a:br>
            <a:r>
              <a:rPr lang="en-US" sz="2400" dirty="0" smtClean="0"/>
              <a:t>18 	5 	3 	9</a:t>
            </a:r>
            <a:br>
              <a:rPr lang="en-US" sz="2400" dirty="0" smtClean="0"/>
            </a:br>
            <a:r>
              <a:rPr lang="en-US" sz="2400" dirty="0" smtClean="0"/>
              <a:t>29 	5 	5 	4</a:t>
            </a:r>
            <a:br>
              <a:rPr lang="en-US" sz="2400" dirty="0" smtClean="0"/>
            </a:br>
            <a:r>
              <a:rPr lang="en-US" sz="2400" dirty="0" smtClean="0"/>
              <a:t>50 	56	 6 	17</a:t>
            </a:r>
            <a:br>
              <a:rPr lang="en-US" sz="2400" dirty="0" smtClean="0"/>
            </a:br>
            <a:r>
              <a:rPr lang="en-US" sz="2400" dirty="0" smtClean="0"/>
              <a:t>1 	31 	3 	36</a:t>
            </a:r>
            <a:br>
              <a:rPr lang="en-US" sz="2400" dirty="0" smtClean="0"/>
            </a:br>
            <a:r>
              <a:rPr lang="en-US" sz="2400" dirty="0" smtClean="0"/>
              <a:t>26 	2 	0 	15</a:t>
            </a:r>
            <a:br>
              <a:rPr lang="en-US" sz="2400" dirty="0" smtClean="0"/>
            </a:br>
            <a:r>
              <a:rPr lang="en-US" sz="2400" dirty="0" smtClean="0"/>
              <a:t>25 	3 	2 	20</a:t>
            </a:r>
            <a:br>
              <a:rPr lang="en-US" sz="2400" dirty="0" smtClean="0"/>
            </a:br>
            <a:r>
              <a:rPr lang="en-US" sz="2400" dirty="0" smtClean="0"/>
              <a:t>35 	39 	1 	-23</a:t>
            </a:r>
            <a:br>
              <a:rPr lang="en-US" sz="2400" dirty="0" smtClean="0"/>
            </a:br>
            <a:r>
              <a:rPr lang="en-US" sz="2400" dirty="0" smtClean="0"/>
              <a:t>39	2 	0 	27</a:t>
            </a:r>
            <a:br>
              <a:rPr lang="en-US" sz="2400" dirty="0" smtClean="0"/>
            </a:br>
            <a:r>
              <a:rPr lang="en-US" sz="2400" dirty="0" smtClean="0"/>
              <a:t>44 	36 	0 	65</a:t>
            </a:r>
            <a:br>
              <a:rPr lang="en-US" sz="2400" dirty="0" smtClean="0"/>
            </a:br>
            <a:r>
              <a:rPr lang="en-US" sz="2400" dirty="0" smtClean="0"/>
              <a:t>…. 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114800" y="1066800"/>
            <a:ext cx="47990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Header: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256 = length of the image</a:t>
            </a:r>
            <a:br>
              <a:rPr lang="en-US" sz="1600" dirty="0" smtClean="0"/>
            </a:br>
            <a:r>
              <a:rPr lang="en-US" sz="1600" dirty="0" smtClean="0"/>
              <a:t>4 = length of the domain/range block.</a:t>
            </a:r>
            <a:br>
              <a:rPr lang="en-US" sz="1600" dirty="0" smtClean="0"/>
            </a:br>
            <a:endParaRPr lang="en-US" sz="1600" dirty="0" smtClean="0"/>
          </a:p>
          <a:p>
            <a:r>
              <a:rPr lang="en-US" sz="1600" b="1" dirty="0" smtClean="0"/>
              <a:t>Affine map: 	</a:t>
            </a:r>
            <a:r>
              <a:rPr lang="en-US" sz="1600" dirty="0" smtClean="0"/>
              <a:t>a		</a:t>
            </a:r>
            <a:r>
              <a:rPr lang="en-US" sz="1600" dirty="0" err="1" smtClean="0"/>
              <a:t>b</a:t>
            </a:r>
            <a:r>
              <a:rPr lang="en-US" sz="1600" dirty="0" smtClean="0"/>
              <a:t>		</a:t>
            </a:r>
            <a:r>
              <a:rPr lang="en-US" sz="1600" dirty="0" err="1" smtClean="0"/>
              <a:t>c</a:t>
            </a:r>
            <a:r>
              <a:rPr lang="en-US" sz="1600" dirty="0" smtClean="0"/>
              <a:t>		</a:t>
            </a:r>
            <a:r>
              <a:rPr lang="en-US" sz="1600" dirty="0" err="1" smtClean="0"/>
              <a:t>d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a = </a:t>
            </a:r>
            <a:r>
              <a:rPr lang="en-US" sz="1600" dirty="0" err="1" smtClean="0"/>
              <a:t>x</a:t>
            </a:r>
            <a:r>
              <a:rPr lang="en-US" sz="1600" dirty="0" smtClean="0"/>
              <a:t> coordinate of range block</a:t>
            </a:r>
            <a:br>
              <a:rPr lang="en-US" sz="1600" dirty="0" smtClean="0"/>
            </a:br>
            <a:r>
              <a:rPr lang="en-US" sz="1600" dirty="0" err="1" smtClean="0"/>
              <a:t>b</a:t>
            </a:r>
            <a:r>
              <a:rPr lang="en-US" sz="1600" dirty="0" smtClean="0"/>
              <a:t> = </a:t>
            </a:r>
            <a:r>
              <a:rPr lang="en-US" sz="1600" dirty="0" err="1" smtClean="0"/>
              <a:t>y</a:t>
            </a:r>
            <a:r>
              <a:rPr lang="en-US" sz="1600" dirty="0" smtClean="0"/>
              <a:t> coordinate of range block</a:t>
            </a:r>
          </a:p>
          <a:p>
            <a:r>
              <a:rPr lang="en-US" sz="1600" dirty="0" err="1" smtClean="0"/>
              <a:t>c</a:t>
            </a:r>
            <a:r>
              <a:rPr lang="en-US" sz="1600" dirty="0" smtClean="0"/>
              <a:t> = symmetry used</a:t>
            </a:r>
          </a:p>
          <a:p>
            <a:r>
              <a:rPr lang="en-US" sz="1600" dirty="0" err="1" smtClean="0"/>
              <a:t>d</a:t>
            </a:r>
            <a:r>
              <a:rPr lang="en-US" sz="1600" dirty="0" smtClean="0"/>
              <a:t> = intensity shift</a:t>
            </a:r>
            <a:r>
              <a:rPr lang="en-US" sz="1600" b="1" dirty="0" smtClean="0"/>
              <a:t> </a:t>
            </a:r>
            <a:endParaRPr lang="en-US" sz="1600" b="1" dirty="0"/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1676400" y="1219200"/>
            <a:ext cx="24384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1"/>
          </p:cNvCxnSpPr>
          <p:nvPr/>
        </p:nvCxnSpPr>
        <p:spPr>
          <a:xfrm rot="10800000">
            <a:off x="3581400" y="1676401"/>
            <a:ext cx="533400" cy="6676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1"/>
          </p:cNvCxnSpPr>
          <p:nvPr/>
        </p:nvCxnSpPr>
        <p:spPr>
          <a:xfrm rot="10800000" flipV="1">
            <a:off x="3581402" y="2344072"/>
            <a:ext cx="533399" cy="2761327"/>
          </a:xfrm>
          <a:prstGeom prst="straightConnector1">
            <a:avLst/>
          </a:prstGeom>
          <a:ln w="25400" cap="flat" cmpd="sng" algn="ctr">
            <a:solidFill>
              <a:schemeClr val="accent5">
                <a:alpha val="80000"/>
              </a:schemeClr>
            </a:solidFill>
            <a:prstDash val="lgDash"/>
            <a:round/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304799" y="1524000"/>
            <a:ext cx="8609013" cy="5029200"/>
          </a:xfrm>
        </p:spPr>
        <p:txBody>
          <a:bodyPr/>
          <a:lstStyle/>
          <a:p>
            <a:r>
              <a:rPr lang="en-US" dirty="0" smtClean="0"/>
              <a:t>Decompression algorithm is an IFS using the contraction maps generated during compression.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Iterate through the domain blocks in the same order followed when the image was compressed.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read the header information.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create a domain image with the dimension read from the- header and and set all color intensities of the pixels to 0(black).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create a range image half the size of the domain image and set all color intensities of the pixels to 0(black).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en-US" sz="2800" dirty="0" smtClean="0"/>
              <a:t>Decompression Algorithm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52400"/>
            <a:ext cx="8532813" cy="6400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algorithm is just an IFS using the affine maps generated during compression. </a:t>
            </a:r>
            <a:endParaRPr lang="en-US" sz="2400" dirty="0"/>
          </a:p>
        </p:txBody>
      </p:sp>
      <p:pic>
        <p:nvPicPr>
          <p:cNvPr id="3" name="Picture 2" descr="decomD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3250794" cy="3250794"/>
          </a:xfrm>
          <a:prstGeom prst="rect">
            <a:avLst/>
          </a:prstGeom>
        </p:spPr>
      </p:pic>
      <p:pic>
        <p:nvPicPr>
          <p:cNvPr id="4" name="Picture 3" descr="decomR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300" y="1066800"/>
            <a:ext cx="1625397" cy="16253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4317594"/>
            <a:ext cx="3250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Starting Domain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59300" y="2692197"/>
            <a:ext cx="162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Starting Range</a:t>
            </a:r>
            <a:endParaRPr lang="en-US" dirty="0"/>
          </a:p>
        </p:txBody>
      </p:sp>
      <p:pic>
        <p:nvPicPr>
          <p:cNvPr id="7" name="Picture 6" descr="decomD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018" y="3302406"/>
            <a:ext cx="3250794" cy="3250794"/>
          </a:xfrm>
          <a:prstGeom prst="rect">
            <a:avLst/>
          </a:prstGeom>
        </p:spPr>
      </p:pic>
      <p:pic>
        <p:nvPicPr>
          <p:cNvPr id="8" name="Picture 7" descr="decomR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803" y="4623003"/>
            <a:ext cx="1625397" cy="16253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63018" y="2692197"/>
            <a:ext cx="3250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Domain after applying first map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59300" y="6248400"/>
            <a:ext cx="162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Sample From Range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0999" y="5257800"/>
            <a:ext cx="3098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Affine Map: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8   12   4   44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1 iteration</a:t>
            </a:r>
            <a:endParaRPr lang="en-US" dirty="0"/>
          </a:p>
        </p:txBody>
      </p:sp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rot="5400000" flipH="1" flipV="1">
            <a:off x="3924300" y="4533900"/>
            <a:ext cx="16002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24200" y="57150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Size of the domain block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1 iteration</a:t>
            </a:r>
            <a:endParaRPr lang="en-US" dirty="0"/>
          </a:p>
        </p:txBody>
      </p:sp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2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8913813" cy="9144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So how do we construct Fractals?</a:t>
            </a:r>
            <a:endParaRPr lang="en-US" sz="3200" dirty="0"/>
          </a:p>
        </p:txBody>
      </p:sp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1600200"/>
            <a:ext cx="8532813" cy="495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Although fractals are very complex, </a:t>
            </a:r>
          </a:p>
          <a:p>
            <a:pPr>
              <a:buNone/>
            </a:pPr>
            <a:r>
              <a:rPr lang="en-US" sz="2800" dirty="0" smtClean="0"/>
              <a:t>	they are simple to generate.</a:t>
            </a:r>
          </a:p>
          <a:p>
            <a:pPr>
              <a:buNone/>
            </a:pPr>
            <a:r>
              <a:rPr lang="en-US" sz="2800" dirty="0" smtClean="0"/>
              <a:t> </a:t>
            </a:r>
          </a:p>
          <a:p>
            <a:r>
              <a:rPr lang="en-US" sz="2800" dirty="0" smtClean="0"/>
              <a:t>There are many different </a:t>
            </a:r>
          </a:p>
          <a:p>
            <a:pPr>
              <a:buNone/>
            </a:pPr>
            <a:r>
              <a:rPr lang="en-US" sz="2800" dirty="0" smtClean="0"/>
              <a:t>	techniques.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3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4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6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8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10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12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15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50546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Image after 16 iterations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380999" y="457200"/>
            <a:ext cx="8532813" cy="6096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Decompression Step by Step:</a:t>
            </a:r>
          </a:p>
        </p:txBody>
      </p:sp>
      <p:pic>
        <p:nvPicPr>
          <p:cNvPr id="4" name="Picture 3" descr="peppe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1803400"/>
            <a:ext cx="3251200" cy="325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5054600"/>
            <a:ext cx="3251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Original Image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PNG file size: </a:t>
            </a:r>
            <a:r>
              <a:rPr lang="en-US" dirty="0" smtClean="0">
                <a:solidFill>
                  <a:srgbClr val="FF0000"/>
                </a:solidFill>
              </a:rPr>
              <a:t>176 KB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505460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Final Image after Decompression</a:t>
            </a:r>
            <a:br>
              <a:rPr lang="en-US" dirty="0" smtClean="0"/>
            </a:br>
            <a:r>
              <a:rPr lang="en-US" dirty="0" smtClean="0"/>
              <a:t>Compressed TXT file size: </a:t>
            </a:r>
            <a:r>
              <a:rPr lang="en-US" dirty="0" smtClean="0">
                <a:solidFill>
                  <a:srgbClr val="FF0000"/>
                </a:solidFill>
              </a:rPr>
              <a:t>20 KB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81200" y="597793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Compression ratio: </a:t>
            </a:r>
            <a:r>
              <a:rPr lang="en-US" dirty="0" smtClean="0">
                <a:solidFill>
                  <a:srgbClr val="FF0000"/>
                </a:solidFill>
              </a:rPr>
              <a:t>8.8 to 1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1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803400"/>
            <a:ext cx="3251200" cy="325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1" y="0"/>
            <a:ext cx="8913812" cy="65532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Results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Algorithm</a:t>
            </a:r>
            <a:br>
              <a:rPr lang="en-US" sz="2400" dirty="0" smtClean="0"/>
            </a:br>
            <a:r>
              <a:rPr lang="en-US" sz="2400" dirty="0" smtClean="0"/>
              <a:t>Time </a:t>
            </a:r>
            <a:br>
              <a:rPr lang="en-US" sz="2400" dirty="0" smtClean="0"/>
            </a:br>
            <a:r>
              <a:rPr lang="en-US" sz="2400" dirty="0" smtClean="0"/>
              <a:t>complexity</a:t>
            </a:r>
            <a:br>
              <a:rPr lang="en-US" sz="2400" dirty="0" smtClean="0"/>
            </a:br>
            <a:r>
              <a:rPr lang="en-US" sz="2400" dirty="0" smtClean="0"/>
              <a:t>of</a:t>
            </a:r>
            <a:br>
              <a:rPr lang="en-US" sz="2400" dirty="0" smtClean="0"/>
            </a:br>
            <a:r>
              <a:rPr lang="en-US" sz="2400" dirty="0" smtClean="0"/>
              <a:t>O(n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223681" y="0"/>
          <a:ext cx="6844119" cy="6857994"/>
        </p:xfrm>
        <a:graphic>
          <a:graphicData uri="http://schemas.openxmlformats.org/drawingml/2006/table">
            <a:tbl>
              <a:tblPr/>
              <a:tblGrid>
                <a:gridCol w="886687"/>
                <a:gridCol w="1551702"/>
                <a:gridCol w="1496285"/>
                <a:gridCol w="1482431"/>
                <a:gridCol w="387926"/>
                <a:gridCol w="1039088"/>
              </a:tblGrid>
              <a:tr h="207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latin typeface="Verdana"/>
                        </a:rPr>
                        <a:t>File Name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latin typeface="Verdana"/>
                        </a:rPr>
                        <a:t>PNG File Size (KB)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latin typeface="Verdana"/>
                        </a:rPr>
                        <a:t>FCF File Size (KB)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F30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latin typeface="Verdana"/>
                        </a:rPr>
                        <a:t>Compression Factor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AB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latin typeface="Verdana"/>
                        </a:rPr>
                        <a:t>Time (s)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FB714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131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8.2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99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10.0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101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143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8.9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109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61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15.3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136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70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17.5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180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7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49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105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10.0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110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152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101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172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10.8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111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10.5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176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135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86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10.8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53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13.3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152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152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132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17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180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105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152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147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134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139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8.7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114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213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13.3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99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10.3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107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147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9.2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107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24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205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12.8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188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130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188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27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209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13.1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115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176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108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29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176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11.0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136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30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160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12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latin typeface="Verdana"/>
                        </a:rPr>
                        <a:t>13.3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latin typeface="Verdana"/>
                        </a:rPr>
                        <a:t>118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latin typeface="Verdana"/>
                        </a:rPr>
                        <a:t>AVERAGE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latin typeface="Verdana"/>
                        </a:rPr>
                        <a:t>11.1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latin typeface="Verdana"/>
                        </a:rPr>
                        <a:t>to 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latin typeface="Verdana"/>
                        </a:rPr>
                        <a:t>117.6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</a:tr>
              <a:tr h="207818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latin typeface="Verdana"/>
                        </a:rPr>
                        <a:t>STD DEV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>
                          <a:latin typeface="Verdana"/>
                        </a:rPr>
                        <a:t>2.1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latin typeface="Verdana"/>
                        </a:rPr>
                        <a:t> 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latin typeface="Verdana"/>
                        </a:rPr>
                        <a:t>12.0</a:t>
                      </a:r>
                    </a:p>
                  </a:txBody>
                  <a:tcPr marL="13854" marR="13854" marT="138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99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spective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spective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3667</TotalTime>
  <Words>4417</Words>
  <Application>Microsoft Office PowerPoint</Application>
  <PresentationFormat>On-screen Show (4:3)</PresentationFormat>
  <Paragraphs>858</Paragraphs>
  <Slides>119</Slides>
  <Notes>119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1" baseType="lpstr">
      <vt:lpstr>Perspective</vt:lpstr>
      <vt:lpstr>Equation</vt:lpstr>
      <vt:lpstr>Use of Fractal Geometry in Two / Three Dimensional Image Compression.</vt:lpstr>
      <vt:lpstr>Slide 2</vt:lpstr>
      <vt:lpstr>What is a Fractal?</vt:lpstr>
      <vt:lpstr>What is a Fractal?</vt:lpstr>
      <vt:lpstr>What is a Fractal?</vt:lpstr>
      <vt:lpstr>What is a Fractal?</vt:lpstr>
      <vt:lpstr>Self-similarity</vt:lpstr>
      <vt:lpstr>some more examples</vt:lpstr>
      <vt:lpstr>So how do we construct Fractals?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Geometry of Plane Transformations</vt:lpstr>
      <vt:lpstr>Slide 25</vt:lpstr>
      <vt:lpstr>Slide 26</vt:lpstr>
      <vt:lpstr>Some Math Background for IFS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Iterated Function Systems (IFS)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How is compression achieved using IFS?</vt:lpstr>
      <vt:lpstr>Lossy Compression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The Inverse Problem (Compression)</vt:lpstr>
      <vt:lpstr>HOW TO FIND CONTRACTION MAPPINGS?</vt:lpstr>
      <vt:lpstr>HOW TO FIND CONTRACTION MAPPINGS?</vt:lpstr>
      <vt:lpstr>Slide 67</vt:lpstr>
      <vt:lpstr>2D Fractal Image Compression Algorithm</vt:lpstr>
      <vt:lpstr>2D Fractal Image Compression Algorithm</vt:lpstr>
      <vt:lpstr>2D Fractal Image Compression Algorithm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Decompression Algorithm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3D Fractal Image Compression</vt:lpstr>
      <vt:lpstr>There is a PROBLEM!</vt:lpstr>
      <vt:lpstr>Solution… well good enough for now…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</vt:vector>
  </TitlesOfParts>
  <Company>Student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of Fractal Geometry in 2D/3D image compression</dc:title>
  <dc:creator>Nabin Mulepati</dc:creator>
  <cp:lastModifiedBy>Nabin Mulepati</cp:lastModifiedBy>
  <cp:revision>678</cp:revision>
  <cp:lastPrinted>2010-12-09T05:24:51Z</cp:lastPrinted>
  <dcterms:created xsi:type="dcterms:W3CDTF">2010-12-10T17:54:11Z</dcterms:created>
  <dcterms:modified xsi:type="dcterms:W3CDTF">2010-12-10T18:07:50Z</dcterms:modified>
</cp:coreProperties>
</file>